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29" r:id="rId2"/>
    <p:sldId id="572" r:id="rId3"/>
    <p:sldId id="573" r:id="rId4"/>
    <p:sldId id="574" r:id="rId5"/>
    <p:sldId id="575" r:id="rId6"/>
    <p:sldId id="576" r:id="rId7"/>
    <p:sldId id="577" r:id="rId8"/>
    <p:sldId id="578" r:id="rId9"/>
    <p:sldId id="579" r:id="rId10"/>
    <p:sldId id="580" r:id="rId11"/>
    <p:sldId id="581" r:id="rId12"/>
    <p:sldId id="582" r:id="rId13"/>
    <p:sldId id="583" r:id="rId14"/>
    <p:sldId id="584" r:id="rId15"/>
    <p:sldId id="559" r:id="rId16"/>
    <p:sldId id="534" r:id="rId17"/>
    <p:sldId id="631" r:id="rId18"/>
    <p:sldId id="586" r:id="rId19"/>
    <p:sldId id="588" r:id="rId20"/>
    <p:sldId id="589" r:id="rId21"/>
    <p:sldId id="543" r:id="rId22"/>
    <p:sldId id="595" r:id="rId23"/>
    <p:sldId id="603" r:id="rId24"/>
    <p:sldId id="537" r:id="rId25"/>
    <p:sldId id="632" r:id="rId26"/>
    <p:sldId id="544" r:id="rId27"/>
    <p:sldId id="593" r:id="rId28"/>
    <p:sldId id="594" r:id="rId29"/>
    <p:sldId id="596" r:id="rId30"/>
    <p:sldId id="597" r:id="rId31"/>
    <p:sldId id="635" r:id="rId32"/>
    <p:sldId id="599" r:id="rId33"/>
    <p:sldId id="600" r:id="rId34"/>
    <p:sldId id="601" r:id="rId35"/>
    <p:sldId id="602" r:id="rId36"/>
    <p:sldId id="540" r:id="rId37"/>
    <p:sldId id="633" r:id="rId38"/>
    <p:sldId id="545" r:id="rId39"/>
    <p:sldId id="555" r:id="rId40"/>
    <p:sldId id="614" r:id="rId41"/>
    <p:sldId id="556" r:id="rId42"/>
    <p:sldId id="557" r:id="rId43"/>
    <p:sldId id="560" r:id="rId44"/>
    <p:sldId id="561" r:id="rId45"/>
    <p:sldId id="620" r:id="rId46"/>
    <p:sldId id="621" r:id="rId47"/>
    <p:sldId id="622" r:id="rId48"/>
    <p:sldId id="623" r:id="rId49"/>
    <p:sldId id="541" r:id="rId50"/>
    <p:sldId id="567" r:id="rId51"/>
    <p:sldId id="565" r:id="rId52"/>
    <p:sldId id="566" r:id="rId53"/>
    <p:sldId id="568" r:id="rId54"/>
    <p:sldId id="562" r:id="rId55"/>
    <p:sldId id="563" r:id="rId56"/>
    <p:sldId id="625" r:id="rId57"/>
    <p:sldId id="626" r:id="rId58"/>
    <p:sldId id="627" r:id="rId59"/>
    <p:sldId id="628" r:id="rId60"/>
    <p:sldId id="542" r:id="rId61"/>
    <p:sldId id="634" r:id="rId62"/>
    <p:sldId id="629" r:id="rId63"/>
    <p:sldId id="529" r:id="rId6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0"/>
    <p:restoredTop sz="96035"/>
  </p:normalViewPr>
  <p:slideViewPr>
    <p:cSldViewPr snapToGrid="0">
      <p:cViewPr varScale="1">
        <p:scale>
          <a:sx n="118" d="100"/>
          <a:sy n="118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F9E5B-B89D-5B4C-BBA8-20F101CC0DCB}" type="datetimeFigureOut">
              <a:rPr lang="en-TW" smtClean="0"/>
              <a:t>2022/9/4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160DE-E960-D844-9721-B803A6D92012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819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2FA2-5309-F9EF-B3A4-FAF6F3F91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CAE27-50F8-AB23-476D-1E976F5E2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FAA8B-49C7-4313-CC58-39A34C6A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D332-FD2E-7242-B86C-5C8AE191A495}" type="datetime1">
              <a:rPr lang="en-US" smtClean="0"/>
              <a:t>9/4/22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1EFBD-90DD-CC42-FA27-07BCE5AC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0E79-DA17-3932-D9F9-AC77EA14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4399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A89A-74C3-EEEC-94A8-088DDB7B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F717C-E485-664A-8CB1-0D67681D0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F8658-B208-05D3-0A6A-3A5196D90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40F97-1529-CB47-8A59-2B71E3CBFC42}" type="datetime1">
              <a:rPr lang="en-US" smtClean="0"/>
              <a:t>9/4/22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F27AD-C07A-C148-A928-B703A0FC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6D7B1-E932-EBFA-6C95-5171250CD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4072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2E39B-9BC0-5FEF-79E9-B19847652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F4781-B4BC-4868-37FB-7D94DC477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7CC32-C610-E9CB-C805-3D6B3740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194DD-134F-B64B-995F-AFB04DB04CB7}" type="datetime1">
              <a:rPr lang="en-US" smtClean="0"/>
              <a:t>9/4/22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707A3-9DD6-38FB-5101-EEA95D41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E1CA2-2FCA-874A-4129-FC846514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1438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3786-2E53-3D0E-048A-D38FC2B9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D0A58-3C67-C3C4-0F22-E23E5F88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8E10B-0357-E326-092F-687A5823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937DD-C514-094B-AFE7-A42E4B79C771}" type="datetime1">
              <a:rPr lang="en-US" smtClean="0"/>
              <a:t>9/4/22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88FFB-2CCD-6D89-90CC-005F0984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4B7C3-2558-4482-8A92-5FFBA1E0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3622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49DA-0C97-7288-15FA-C6B54880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013F6-D986-66A2-241B-123D379A9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D5C4-680C-A591-7B07-05A9CC16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4BEA-020A-EB49-9F73-7D20C8CA9355}" type="datetime1">
              <a:rPr lang="en-US" smtClean="0"/>
              <a:t>9/4/22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819B9-22F7-4814-3757-9CB3526F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05F68-480B-0C35-91D2-CE813F7C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3743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F2F4-4EDC-412D-267F-CBB0B33F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935CC-841B-F751-7D57-3AEAF185F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A4594-3643-738C-82D6-0F9FB0216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968DC-4E3F-6C57-B3DD-B8E6B597C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B3E9-AFDC-0E4D-A8B3-8172400A3F5C}" type="datetime1">
              <a:rPr lang="en-US" smtClean="0"/>
              <a:t>9/4/22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D9BE5-044D-891F-1C9D-7642548E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A863A-57E1-6F5A-13FA-0BD4528A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0628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A138-153C-BA35-87D7-D983C359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DC1F8-1C4A-6CEF-3D6F-DE0B00F03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F84E3-412D-469B-EA2B-8260A5A29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2550B-05A7-A540-6BC5-B88D5FF2D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CF215-5CCF-9F75-B277-6A65A9FA7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420F8C-742B-F459-846A-25EC06A1B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9E167-2BA2-8249-B5FC-AC0B6760CC02}" type="datetime1">
              <a:rPr lang="en-US" smtClean="0"/>
              <a:t>9/4/22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AD9DB-036F-F8ED-9A08-0A709840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44990-59A1-2CA6-98A0-4BD60ED9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813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E6BD-C0AE-F9EC-8073-ABDA7D86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A1814-5FD7-D0C8-EB0F-C0EBDB98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AE5A8-1B69-A444-AEA0-FCDCB6EB2D2D}" type="datetime1">
              <a:rPr lang="en-US" smtClean="0"/>
              <a:t>9/4/22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01DE8-487C-83A4-D7E2-10DA6CA7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E49EF-1DB1-D990-F24F-9B6A5E30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3001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DC7EE-3A87-973C-264C-3149E9E4F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4E9-9E22-724A-958C-B73B981B3857}" type="datetime1">
              <a:rPr lang="en-US" smtClean="0"/>
              <a:t>9/4/22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703DF-8331-5599-FA67-E8B46D38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E2E3E-D2AC-E644-A7C0-0F454B73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776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156F-F912-536F-18B9-1BF15E6F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86C5F-41C2-0115-AE2C-3171C1E4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C33AA-C303-C1E5-3CB5-F8B69EDD2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26A83-CD6A-29F1-1298-BC51112A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07F-7AF6-3B44-925E-CC3B4C3DCB52}" type="datetime1">
              <a:rPr lang="en-US" smtClean="0"/>
              <a:t>9/4/22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BF8C9-2EBE-7384-579F-3E5082CB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1C5A1-9B0D-FB63-4AFB-58C22461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564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C74E-6FD8-A961-0BA3-9C15F619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67C41-CF37-3DE1-C72B-F9313EE9F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A7B5F-7E81-8012-3B89-03F4312C0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BD3B5-6858-F345-A617-9BCBB834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79C-7C72-C140-82CF-68B5A3DB28EE}" type="datetime1">
              <a:rPr lang="en-US" smtClean="0"/>
              <a:t>9/4/22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F17F5-2E73-63AD-1212-EAB3E1F4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77301-EF2A-722B-71CA-C06A429B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1811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34D88-2D94-787F-AC90-FEF95413A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CA192-DB61-1FEB-996F-C40E1F403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6D3C-CC0E-0CCD-0E10-C56A4EF80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F16CE-42A6-8048-95EA-6224AE5BCCB2}" type="datetime1">
              <a:rPr lang="en-US" smtClean="0"/>
              <a:t>9/4/22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E99E7-7281-639A-CFA4-D8288BB46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A419F-969D-BF94-05FA-F489C045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7D219-D541-4D4A-BC5A-D01FBF295DF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539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Bernoulli" TargetMode="External"/><Relationship Id="rId4" Type="http://schemas.openxmlformats.org/officeDocument/2006/relationships/hyperlink" Target="https://en.wikipedia.org/wiki/Leonhard_Eul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en.wikipedia.org/wiki/Euler&#8211;Bernoulli_beam_theor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en.wikipedia.org/wiki/Continuum_mechanics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mit.edu/mbuehler/www/Teaching/LS/lecture_1_nano-macro-buehler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eb.mit.edu/mbuehler/www/Teaching/LS/lecture-1-supp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-dependent_density_functional_theory" TargetMode="External"/><Relationship Id="rId2" Type="http://schemas.openxmlformats.org/officeDocument/2006/relationships/hyperlink" Target="https://en.wikipedia.org/wiki/Density_functional_theory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ature.com/articles/d41586-022-02083-2" TargetMode="External"/><Relationship Id="rId4" Type="http://schemas.openxmlformats.org/officeDocument/2006/relationships/hyperlink" Target="https://www.science.org/content/article/new-era-digital-biology-ai-reveals-structures-nearly-all-known-protei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mergence#Emergent_properties_and_processes" TargetMode="External"/><Relationship Id="rId2" Type="http://schemas.openxmlformats.org/officeDocument/2006/relationships/hyperlink" Target="https://en.wikipedia.org/wiki/Graphene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4.3757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an_der_Waals_force" TargetMode="External"/><Relationship Id="rId2" Type="http://schemas.openxmlformats.org/officeDocument/2006/relationships/hyperlink" Target="https://news.mit.edu/2022/superconducting-graphene-family-070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Intermolecular_force#Keesom_force" TargetMode="External"/><Relationship Id="rId5" Type="http://schemas.openxmlformats.org/officeDocument/2006/relationships/hyperlink" Target="https://en.wikipedia.org/wiki/Intermolecular_force#Debye_force" TargetMode="External"/><Relationship Id="rId4" Type="http://schemas.openxmlformats.org/officeDocument/2006/relationships/hyperlink" Target="https://en.wikipedia.org/wiki/London_dispersion_forc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widgets_api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hyperlink" Target="https://journals.aps.org/prresearch/abstract/10.1103/PhysRevResearch.3.033138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/books?id=mxRbDwAAQBAJ&amp;pg=PA413&amp;lpg=PA413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erlet_integration#Velocity_Verlet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FUINzoyMz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mmps.org/#gsc.tab=0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image" Target="../media/image68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44AF3-22D8-35AE-F2C4-E02E20832BFE}"/>
              </a:ext>
            </a:extLst>
          </p:cNvPr>
          <p:cNvSpPr txBox="1"/>
          <p:nvPr/>
        </p:nvSpPr>
        <p:spPr>
          <a:xfrm>
            <a:off x="718457" y="1396398"/>
            <a:ext cx="104611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/>
              <a:t>PyCon/APAC 2022</a:t>
            </a:r>
          </a:p>
          <a:p>
            <a:pPr algn="ctr"/>
            <a:endParaRPr lang="en-TW" sz="2800" dirty="0"/>
          </a:p>
          <a:p>
            <a:pPr algn="ctr"/>
            <a:r>
              <a:rPr lang="en-TW" sz="2800" dirty="0"/>
              <a:t>David Mikolas</a:t>
            </a:r>
          </a:p>
          <a:p>
            <a:pPr algn="ctr"/>
            <a:endParaRPr lang="en-TW" sz="2800" dirty="0"/>
          </a:p>
          <a:p>
            <a:pPr algn="ctr"/>
            <a:r>
              <a:rPr lang="en-TW" sz="2800" dirty="0"/>
              <a:t>Molecular Dynamics with Python</a:t>
            </a:r>
          </a:p>
          <a:p>
            <a:pPr algn="ctr"/>
            <a:endParaRPr lang="en-TW" sz="2800" dirty="0"/>
          </a:p>
          <a:p>
            <a:pPr algn="ctr"/>
            <a:r>
              <a:rPr lang="en-TW" sz="2800" dirty="0"/>
              <a:t>"</a:t>
            </a:r>
            <a:r>
              <a:rPr lang="en-US" sz="2800" dirty="0">
                <a:latin typeface="Comic Sans MS" panose="030F0902030302020204" pitchFamily="66" charset="0"/>
              </a:rPr>
              <a:t>Molecular Dynamics is no longer scary with Python! </a:t>
            </a:r>
          </a:p>
          <a:p>
            <a:pPr algn="ctr"/>
            <a:r>
              <a:rPr lang="en-US" sz="2800" dirty="0">
                <a:latin typeface="Comic Sans MS" panose="030F0902030302020204" pitchFamily="66" charset="0"/>
              </a:rPr>
              <a:t>Learn to do it yourself with FIRE and </a:t>
            </a:r>
            <a:r>
              <a:rPr lang="en-US" sz="2800" dirty="0" err="1">
                <a:latin typeface="Comic Sans MS" panose="030F0902030302020204" pitchFamily="66" charset="0"/>
              </a:rPr>
              <a:t>LAMMPS</a:t>
            </a:r>
            <a:r>
              <a:rPr lang="en-US" sz="2800" dirty="0">
                <a:latin typeface="Comic Sans MS" panose="030F0902030302020204" pitchFamily="66" charset="0"/>
              </a:rPr>
              <a:t>.</a:t>
            </a:r>
            <a:r>
              <a:rPr lang="en-TW" sz="2800" dirty="0"/>
              <a:t>"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EE1BA-8386-E149-0371-E2906D5FB53E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00:00</a:t>
            </a:r>
          </a:p>
        </p:txBody>
      </p:sp>
    </p:spTree>
    <p:extLst>
      <p:ext uri="{BB962C8B-B14F-4D97-AF65-F5344CB8AC3E}">
        <p14:creationId xmlns:p14="http://schemas.microsoft.com/office/powerpoint/2010/main" val="398497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7540FE-1B49-85C8-3BB5-B1EDE6F1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0"/>
            <a:ext cx="8953500" cy="314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22B41D-9514-5614-820B-E69D20102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1478"/>
            <a:ext cx="5795362" cy="4346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92736F-435E-0F3C-81E3-718E40D3D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362" y="2593573"/>
            <a:ext cx="3198319" cy="4264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63BDF-0CCE-9D2A-A8B8-833947E10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681" y="2593574"/>
            <a:ext cx="3198319" cy="4264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528913-18F5-6120-99D4-C78052C9F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519487" cy="263961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9C0EEBE-4216-59D8-6C93-6F4EC7E1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9277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83228-BD39-30B6-5E83-3A565768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24" y="-2"/>
            <a:ext cx="2962275" cy="394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F5A59-3903-95E4-2EA7-60DDA15C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881" y="-2"/>
            <a:ext cx="3321844" cy="442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DFF1E-266F-0E12-E876-9E9603F0E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0" y="2392726"/>
            <a:ext cx="5907880" cy="4430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ADFCF1-F850-138B-41E8-07111F2B6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571875"/>
            <a:ext cx="4381498" cy="3286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634BE-5AB1-2596-CA18-789C31A17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6319833" cy="4256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93EC9-3ED9-C2F4-B324-9AD51BE19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703" y="4256415"/>
            <a:ext cx="1925416" cy="256722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BC9F9E-3297-FE1F-6A18-ADA03B93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728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D275A5-2753-635A-5363-0F25F1BE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924" y="7804444"/>
            <a:ext cx="5538075" cy="4153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4EC282-F5B9-FCD0-8C50-78DB7A82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925" y="0"/>
            <a:ext cx="5538075" cy="415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69181-2116-6844-EA04-11176DE10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075" y="3207544"/>
            <a:ext cx="4867275" cy="365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307000-868E-B13E-BF22-0EF5086CB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726" y="3207544"/>
            <a:ext cx="4867274" cy="3650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1D016-5BD0-A485-4C35-21E02FD8A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300538" cy="3225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5332D9-E293-5F18-B6B0-61FEF2A0B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0538" y="-1"/>
            <a:ext cx="3115167" cy="4153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B4E4F-A680-5FAD-46E0-A1018226B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319" y="2978806"/>
            <a:ext cx="2909394" cy="387919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BCC6EC-C312-CEB5-DCD3-FCB8AA23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7989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BBA67B-ABF0-2F65-02CA-7097BC6653B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90D2F3-626A-A15F-D446-CA92E957F778}"/>
              </a:ext>
            </a:extLst>
          </p:cNvPr>
          <p:cNvGrpSpPr/>
          <p:nvPr/>
        </p:nvGrpSpPr>
        <p:grpSpPr>
          <a:xfrm>
            <a:off x="0" y="144678"/>
            <a:ext cx="12192000" cy="6574422"/>
            <a:chOff x="0" y="283578"/>
            <a:chExt cx="12192000" cy="65744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6BC954-BA16-98D4-CBD4-9BEAF305E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13" r="-10313"/>
            <a:stretch/>
          </p:blipFill>
          <p:spPr>
            <a:xfrm>
              <a:off x="0" y="283578"/>
              <a:ext cx="4684845" cy="657442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8B3F9F6-CC08-1866-D3B2-B2062976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6106" y="283579"/>
              <a:ext cx="8765894" cy="6574421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1B6312-B7E7-8A4E-7937-9699A91D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51747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07FF1B-5334-2110-D74C-B65145B7A62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C1B19-CAF3-3D8E-9B6C-213D2724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AD5DD-A137-5208-B4F6-0BE3630F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14</a:t>
            </a:fld>
            <a:endParaRPr lang="en-TW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30C8F9-B2B5-4EF5-A918-3515BD1009F6}"/>
              </a:ext>
            </a:extLst>
          </p:cNvPr>
          <p:cNvSpPr txBox="1"/>
          <p:nvPr/>
        </p:nvSpPr>
        <p:spPr>
          <a:xfrm>
            <a:off x="102870" y="1659285"/>
            <a:ext cx="45745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A-B stacked</a:t>
            </a:r>
          </a:p>
          <a:p>
            <a:r>
              <a:rPr lang="en-US" sz="2800" dirty="0">
                <a:solidFill>
                  <a:schemeClr val="bg1"/>
                </a:solidFill>
              </a:rPr>
              <a:t>bilayer graphene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TW" sz="2800" dirty="0">
                <a:solidFill>
                  <a:schemeClr val="bg1"/>
                </a:solidFill>
              </a:rPr>
              <a:t>(or is it silicene?)</a:t>
            </a:r>
          </a:p>
          <a:p>
            <a:r>
              <a:rPr lang="en-TW" sz="2800" dirty="0">
                <a:solidFill>
                  <a:schemeClr val="bg1"/>
                </a:solidFill>
              </a:rPr>
              <a:t>(or plumbene?)</a:t>
            </a:r>
          </a:p>
          <a:p>
            <a:r>
              <a:rPr lang="en-TW" sz="2800" dirty="0">
                <a:solidFill>
                  <a:schemeClr val="bg1"/>
                </a:solidFill>
              </a:rPr>
              <a:t>(or germanene?)</a:t>
            </a:r>
          </a:p>
          <a:p>
            <a:r>
              <a:rPr lang="en-TW" sz="2800" dirty="0">
                <a:solidFill>
                  <a:schemeClr val="bg1"/>
                </a:solidFill>
              </a:rPr>
              <a:t>(or... </a:t>
            </a:r>
            <a:r>
              <a:rPr lang="en-TW" sz="2800" i="1" dirty="0">
                <a:solidFill>
                  <a:schemeClr val="bg1"/>
                </a:solidFill>
              </a:rPr>
              <a:t>stay tuned!</a:t>
            </a:r>
            <a:r>
              <a:rPr lang="en-TW" sz="2800" dirty="0">
                <a:solidFill>
                  <a:schemeClr val="bg1"/>
                </a:solidFill>
              </a:rPr>
              <a:t>)</a:t>
            </a:r>
          </a:p>
          <a:p>
            <a:endParaRPr lang="en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77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15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39485" y="261257"/>
            <a:ext cx="11669485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TW" sz="3200" dirty="0"/>
              <a:t>Outline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TW" sz="2400" dirty="0"/>
              <a:t>What are "atomistic" models? 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TW" sz="2400" dirty="0"/>
              <a:t>And why do we need them?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TW" sz="2400" dirty="0"/>
              <a:t>Why is surface science interesting and important?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TW" sz="2400" dirty="0"/>
              <a:t>What are 2D materials?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 startAt="3"/>
            </a:pPr>
            <a:r>
              <a:rPr lang="en-TW" sz="2400" dirty="0"/>
              <a:t>Simple, abstracted case of 1D beads and springs to illustrate basic idea of finding surface structure using Python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TW" sz="2400" dirty="0"/>
              <a:t>Extension to 2D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TW" sz="2400" dirty="0"/>
              <a:t>FIRE algorithm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 startAt="4"/>
            </a:pPr>
            <a:r>
              <a:rPr lang="en-TW" sz="2400" dirty="0"/>
              <a:t>Molecular dynamics with LAMMPS (&amp; Python)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 startAt="5"/>
            </a:pPr>
            <a:r>
              <a:rPr lang="en-TW" sz="2400" dirty="0"/>
              <a:t>Visualization with Blender (&amp; Python)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CDE1D-8F9D-6132-53BE-A47346C9C9B8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03:00</a:t>
            </a:r>
          </a:p>
        </p:txBody>
      </p:sp>
    </p:spTree>
    <p:extLst>
      <p:ext uri="{BB962C8B-B14F-4D97-AF65-F5344CB8AC3E}">
        <p14:creationId xmlns:p14="http://schemas.microsoft.com/office/powerpoint/2010/main" val="2874085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16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61257" y="2644170"/>
            <a:ext cx="11669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96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C1CF0-866C-5736-B38F-784ABDD9511C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04:10</a:t>
            </a:r>
          </a:p>
        </p:txBody>
      </p:sp>
    </p:spTree>
    <p:extLst>
      <p:ext uri="{BB962C8B-B14F-4D97-AF65-F5344CB8AC3E}">
        <p14:creationId xmlns:p14="http://schemas.microsoft.com/office/powerpoint/2010/main" val="116875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17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0" y="467511"/>
            <a:ext cx="11669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TW" sz="3200" dirty="0"/>
              <a:t>What are "atomistic" models?</a:t>
            </a:r>
          </a:p>
          <a:p>
            <a:pPr algn="ctr"/>
            <a:r>
              <a:rPr lang="en-TW" sz="3200" dirty="0"/>
              <a:t>And why do we need them?</a:t>
            </a:r>
          </a:p>
        </p:txBody>
      </p:sp>
    </p:spTree>
    <p:extLst>
      <p:ext uri="{BB962C8B-B14F-4D97-AF65-F5344CB8AC3E}">
        <p14:creationId xmlns:p14="http://schemas.microsoft.com/office/powerpoint/2010/main" val="1490146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86F008-672A-F425-8E56-6C4AEB17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360" y="0"/>
            <a:ext cx="497264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AD872AE-7F9D-8673-FB07-50C6740375BA}"/>
              </a:ext>
            </a:extLst>
          </p:cNvPr>
          <p:cNvGrpSpPr/>
          <p:nvPr/>
        </p:nvGrpSpPr>
        <p:grpSpPr>
          <a:xfrm>
            <a:off x="0" y="2993999"/>
            <a:ext cx="6223000" cy="3360420"/>
            <a:chOff x="0" y="3497580"/>
            <a:chExt cx="6223000" cy="33604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F14F8B-9842-F4C1-A368-9193138C8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97580"/>
              <a:ext cx="6223000" cy="336042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E5EE344-DCD3-5C60-6D1B-56B11DC87841}"/>
                </a:ext>
              </a:extLst>
            </p:cNvPr>
            <p:cNvSpPr/>
            <p:nvPr/>
          </p:nvSpPr>
          <p:spPr>
            <a:xfrm>
              <a:off x="137050" y="4945877"/>
              <a:ext cx="3944620" cy="43450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0" y="0"/>
            <a:ext cx="71031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Early work was not on gases or solids, it was on fluids. Water in fact.</a:t>
            </a:r>
          </a:p>
          <a:p>
            <a:r>
              <a:rPr lang="en-TW" sz="2800" dirty="0"/>
              <a:t>Thus we now have hydrodyanmics (or fluid dynamics): Bernoulli, Euler...</a:t>
            </a:r>
          </a:p>
          <a:p>
            <a:r>
              <a:rPr lang="en-US" sz="2800" dirty="0">
                <a:hlinkClick r:id="rId4"/>
              </a:rPr>
              <a:t>https://en.wikipedia.org/wiki/Leonhard_Euler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https://en.wikipedia.org/wiki/Bernoulli</a:t>
            </a:r>
            <a:endParaRPr lang="en-TW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78DF80-E917-964C-28E7-C088221094DD}"/>
              </a:ext>
            </a:extLst>
          </p:cNvPr>
          <p:cNvSpPr txBox="1"/>
          <p:nvPr/>
        </p:nvSpPr>
        <p:spPr>
          <a:xfrm>
            <a:off x="248717" y="6550223"/>
            <a:ext cx="6970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TW" sz="1400" dirty="0"/>
              <a:t>https://commons.wikimedia.org/wiki/File:HYDRODYNAMICA,_Danielis_Bernoulli.png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219459-AF2E-20B9-77F1-AB17C693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18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1E2A7-CCFB-F049-435B-611628137F3E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04:00</a:t>
            </a:r>
          </a:p>
        </p:txBody>
      </p:sp>
    </p:spTree>
    <p:extLst>
      <p:ext uri="{BB962C8B-B14F-4D97-AF65-F5344CB8AC3E}">
        <p14:creationId xmlns:p14="http://schemas.microsoft.com/office/powerpoint/2010/main" val="234593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0" y="0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TW" sz="2800" dirty="0"/>
              <a:t>Early work on the behavior of matter </a:t>
            </a:r>
            <a:r>
              <a:rPr lang="en-US" sz="2800" dirty="0"/>
              <a:t>also included other forms of continuum mechanics, e.g.   </a:t>
            </a:r>
            <a:r>
              <a:rPr lang="en-US" sz="2800" dirty="0">
                <a:hlinkClick r:id="rId2"/>
              </a:rPr>
              <a:t>https://en.wikipedia.org/wiki/Euler–Bernoulli_beam_theory</a:t>
            </a:r>
            <a:endParaRPr lang="en-TW" sz="2800" dirty="0"/>
          </a:p>
          <a:p>
            <a:pPr>
              <a:spcAft>
                <a:spcPts val="1200"/>
              </a:spcAft>
            </a:pPr>
            <a:r>
              <a:rPr lang="en-TW" sz="2800" dirty="0"/>
              <a:t>How a beam elastically bends was "understood", but how and why it breaks, or deforms permanently, or why heating, cooling and/or quenching affected those   was a different matter. (ideas like atoms, metalurgy would come much later)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C2B9A-911F-E7C3-9C8C-F20A832D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82" y="4159936"/>
            <a:ext cx="31242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C51B9-CF2C-A0A1-49C8-73FA14921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982" y="2646469"/>
            <a:ext cx="5543826" cy="3690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518E32-54EE-79E8-530E-F8E494F76A2A}"/>
              </a:ext>
            </a:extLst>
          </p:cNvPr>
          <p:cNvSpPr txBox="1"/>
          <p:nvPr/>
        </p:nvSpPr>
        <p:spPr>
          <a:xfrm>
            <a:off x="4620592" y="6550223"/>
            <a:ext cx="7344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sz="1400" dirty="0"/>
              <a:t>https://commons.wikimedia.org/wiki/File:Euler-Bernoulli_beam_theory-2.svg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3FB3FA-BC8B-C4AE-A012-C719052F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19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3521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44AF3-22D8-35AE-F2C4-E02E20832BFE}"/>
              </a:ext>
            </a:extLst>
          </p:cNvPr>
          <p:cNvSpPr txBox="1"/>
          <p:nvPr/>
        </p:nvSpPr>
        <p:spPr>
          <a:xfrm>
            <a:off x="178254" y="136525"/>
            <a:ext cx="104611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PyCon</a:t>
            </a:r>
            <a:r>
              <a:rPr lang="en-US" sz="2800" dirty="0"/>
              <a:t> APAC 2022</a:t>
            </a:r>
            <a:endParaRPr lang="en-TW" sz="2800" dirty="0"/>
          </a:p>
          <a:p>
            <a:r>
              <a:rPr lang="en-US" sz="2800" dirty="0"/>
              <a:t> </a:t>
            </a:r>
            <a:endParaRPr lang="en-TW" sz="2800" dirty="0"/>
          </a:p>
          <a:p>
            <a:r>
              <a:rPr lang="en-US" sz="2800" dirty="0"/>
              <a:t>Thank you to </a:t>
            </a:r>
            <a:r>
              <a:rPr lang="en-TW" sz="2800" dirty="0"/>
              <a:t>Teng-Lin Yu </a:t>
            </a:r>
            <a:r>
              <a:rPr lang="zh-TW" altLang="en-US" sz="2800" dirty="0"/>
              <a:t>游騰林</a:t>
            </a:r>
            <a:r>
              <a:rPr lang="en-US" sz="2800" dirty="0"/>
              <a:t>, the whole program committee, and everyone who contributed to making </a:t>
            </a:r>
            <a:r>
              <a:rPr lang="en-US" sz="2800" dirty="0" err="1"/>
              <a:t>PyCon</a:t>
            </a:r>
            <a:r>
              <a:rPr lang="en-US" sz="2800" dirty="0"/>
              <a:t> APAC 2022 possible.</a:t>
            </a:r>
            <a:endParaRPr lang="en-TW" sz="2800" dirty="0"/>
          </a:p>
          <a:p>
            <a:r>
              <a:rPr lang="en-US" sz="2800" dirty="0"/>
              <a:t> </a:t>
            </a:r>
            <a:endParaRPr lang="en-TW" sz="2800" dirty="0"/>
          </a:p>
          <a:p>
            <a:r>
              <a:rPr lang="en-US" sz="2800" dirty="0"/>
              <a:t>Recording in July for viewing in September: </a:t>
            </a:r>
            <a:r>
              <a:rPr lang="en-US" sz="2800" i="1" dirty="0"/>
              <a:t>it won’t be as fancy</a:t>
            </a:r>
            <a:r>
              <a:rPr lang="en-US" sz="2800" dirty="0"/>
              <a:t> of a talk as initially hoped</a:t>
            </a:r>
          </a:p>
          <a:p>
            <a:endParaRPr lang="en-US" sz="2800" dirty="0"/>
          </a:p>
          <a:p>
            <a:r>
              <a:rPr lang="en-US" sz="2800" dirty="0"/>
              <a:t>Updated slides and link to </a:t>
            </a:r>
            <a:r>
              <a:rPr lang="en-US" sz="2800" dirty="0" err="1"/>
              <a:t>Github</a:t>
            </a:r>
            <a:r>
              <a:rPr lang="en-US" sz="2800" dirty="0"/>
              <a:t> (Python &amp; Blender scripts)</a:t>
            </a:r>
            <a:endParaRPr lang="en-TW" sz="2800" dirty="0"/>
          </a:p>
          <a:p>
            <a:r>
              <a:rPr lang="en-US" sz="2800" dirty="0"/>
              <a:t> </a:t>
            </a:r>
            <a:endParaRPr lang="en-TW" sz="2800" dirty="0"/>
          </a:p>
          <a:p>
            <a:endParaRPr lang="en-TW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E177A-447B-DD83-676A-2A2A41CC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15486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evolved into a more general Continuum Mechanics </a:t>
            </a:r>
            <a:r>
              <a:rPr lang="en-US" sz="2800" dirty="0">
                <a:hlinkClick r:id="rId2"/>
              </a:rPr>
              <a:t>https://en.wikipedia.org/wiki/Continuum_mechanics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425CC-9FD6-C270-2FE1-333B6792B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990600"/>
            <a:ext cx="8128000" cy="586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2CCD8-2E92-E13A-98A4-B143A7AFF00E}"/>
              </a:ext>
            </a:extLst>
          </p:cNvPr>
          <p:cNvSpPr txBox="1"/>
          <p:nvPr/>
        </p:nvSpPr>
        <p:spPr>
          <a:xfrm>
            <a:off x="4249531" y="6550223"/>
            <a:ext cx="73447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File:Displacement_of_a_continuum.svg</a:t>
            </a:r>
            <a:endParaRPr lang="en-TW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C5B06-3D27-2BF0-1303-C8B5CD1493EA}"/>
              </a:ext>
            </a:extLst>
          </p:cNvPr>
          <p:cNvSpPr txBox="1"/>
          <p:nvPr/>
        </p:nvSpPr>
        <p:spPr>
          <a:xfrm>
            <a:off x="0" y="1200627"/>
            <a:ext cx="12192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behavior like</a:t>
            </a:r>
          </a:p>
          <a:p>
            <a:r>
              <a:rPr lang="en-US" sz="2800" dirty="0">
                <a:solidFill>
                  <a:srgbClr val="00B050"/>
                </a:solidFill>
              </a:rPr>
              <a:t>flow</a:t>
            </a:r>
          </a:p>
          <a:p>
            <a:r>
              <a:rPr lang="en-US" sz="2800" dirty="0">
                <a:solidFill>
                  <a:srgbClr val="00B050"/>
                </a:solidFill>
              </a:rPr>
              <a:t>melt</a:t>
            </a:r>
          </a:p>
          <a:p>
            <a:r>
              <a:rPr lang="en-US" sz="2800" dirty="0">
                <a:solidFill>
                  <a:srgbClr val="00B050"/>
                </a:solidFill>
              </a:rPr>
              <a:t>ooze</a:t>
            </a:r>
          </a:p>
          <a:p>
            <a:r>
              <a:rPr lang="en-US" sz="2800" dirty="0">
                <a:solidFill>
                  <a:srgbClr val="00B050"/>
                </a:solidFill>
              </a:rPr>
              <a:t>drip</a:t>
            </a:r>
          </a:p>
          <a:p>
            <a:r>
              <a:rPr lang="en-US" sz="2800" dirty="0">
                <a:solidFill>
                  <a:srgbClr val="00B050"/>
                </a:solidFill>
              </a:rPr>
              <a:t>pour</a:t>
            </a:r>
          </a:p>
          <a:p>
            <a:r>
              <a:rPr lang="en-US" sz="2800" dirty="0">
                <a:solidFill>
                  <a:srgbClr val="00B050"/>
                </a:solidFill>
              </a:rPr>
              <a:t>bounce</a:t>
            </a:r>
          </a:p>
          <a:p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u="sng" dirty="0"/>
              <a:t>more difficult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spray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boil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freeze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intermix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4A4615-D76A-F1BA-EA59-DDB9905A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80317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21</a:t>
            </a:fld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83DD8-E246-59FC-29DF-41C7B034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329" y="0"/>
            <a:ext cx="91353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6B093-8386-1787-F64C-F8C22AD5AC7E}"/>
              </a:ext>
            </a:extLst>
          </p:cNvPr>
          <p:cNvSpPr txBox="1"/>
          <p:nvPr/>
        </p:nvSpPr>
        <p:spPr>
          <a:xfrm>
            <a:off x="1905000" y="6297910"/>
            <a:ext cx="684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https://web.mit.edu/mbuehler/www/Teaching/LS/lecture_1_nano-macro-buehler.pdf</a:t>
            </a:r>
            <a:r>
              <a:rPr lang="en-US" sz="1200" dirty="0"/>
              <a:t> </a:t>
            </a:r>
          </a:p>
          <a:p>
            <a:r>
              <a:rPr lang="en-TW" sz="1200" dirty="0"/>
              <a:t>See also: </a:t>
            </a:r>
            <a:r>
              <a:rPr lang="en-US" sz="1200" dirty="0">
                <a:hlinkClick r:id="rId4"/>
              </a:rPr>
              <a:t>http://web.mit.edu/mbuehler/www/Teaching/LS/lecture-1-supp.htm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E8078-8684-BB82-32AB-CC01A687FD59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05:00</a:t>
            </a:r>
          </a:p>
        </p:txBody>
      </p:sp>
    </p:spTree>
    <p:extLst>
      <p:ext uri="{BB962C8B-B14F-4D97-AF65-F5344CB8AC3E}">
        <p14:creationId xmlns:p14="http://schemas.microsoft.com/office/powerpoint/2010/main" val="338159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92766" y="318052"/>
            <a:ext cx="1192506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For completeness I'll just mention </a:t>
            </a:r>
            <a:r>
              <a:rPr lang="en-US" sz="3600" dirty="0" err="1"/>
              <a:t>DFT</a:t>
            </a:r>
            <a:r>
              <a:rPr lang="en-US" sz="3600" dirty="0"/>
              <a:t> and AI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Quantum-mechanical, focuses on electron wave function (approximation) but results in an atomic configuration energy which can then be minimized to predict structure </a:t>
            </a:r>
            <a:r>
              <a:rPr lang="en-US" sz="2800" dirty="0">
                <a:hlinkClick r:id="rId2"/>
              </a:rPr>
              <a:t>https://en.wikipedia.org/wiki/Density_functional_theory</a:t>
            </a:r>
            <a:r>
              <a:rPr lang="en-US" sz="2800" dirty="0"/>
              <a:t> And there is even </a:t>
            </a:r>
            <a:r>
              <a:rPr lang="en-US" sz="2800" dirty="0">
                <a:hlinkClick r:id="rId3"/>
              </a:rPr>
              <a:t>https://en.wikipedia.org/wiki/Time-dependent_density_functional_theory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AI Deep Mind </a:t>
            </a:r>
            <a:r>
              <a:rPr lang="en-TW" sz="2800" dirty="0">
                <a:hlinkClick r:id="rId4"/>
              </a:rPr>
              <a:t>https://www.science.org/content/article/new-era-digital-biology-ai-reveals-structures-nearly-all-known-proteins</a:t>
            </a:r>
            <a:r>
              <a:rPr lang="en-TW" sz="2800" dirty="0"/>
              <a:t> see </a:t>
            </a:r>
            <a:r>
              <a:rPr lang="en-US" sz="2800" dirty="0">
                <a:hlinkClick r:id="rId5"/>
              </a:rPr>
              <a:t>https://www.nature.com/articles/d41586-022-02083-2</a:t>
            </a:r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TW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95493-BBDF-837E-464D-4764FDE7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0812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E7C1B9-6450-4E94-091B-C13E1C28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99478"/>
            <a:ext cx="6187807" cy="26585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95493-BBDF-837E-464D-4764FDE7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23</a:t>
            </a:fld>
            <a:endParaRPr lang="en-TW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03E808-8262-0C42-B140-37A568ED4347}"/>
              </a:ext>
            </a:extLst>
          </p:cNvPr>
          <p:cNvGrpSpPr/>
          <p:nvPr/>
        </p:nvGrpSpPr>
        <p:grpSpPr>
          <a:xfrm>
            <a:off x="0" y="0"/>
            <a:ext cx="6203879" cy="4244320"/>
            <a:chOff x="1" y="1322024"/>
            <a:chExt cx="6203879" cy="42443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59ABB3-24C0-2093-E89E-BE3A3C1A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1322024"/>
              <a:ext cx="6203879" cy="424432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E5BB48-B12A-2D92-158F-778BD762C365}"/>
                </a:ext>
              </a:extLst>
            </p:cNvPr>
            <p:cNvSpPr txBox="1"/>
            <p:nvPr/>
          </p:nvSpPr>
          <p:spPr>
            <a:xfrm>
              <a:off x="1418421" y="5258977"/>
              <a:ext cx="435441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TW" sz="1200" dirty="0"/>
                <a:t>https://www.nature.com/articles/d41586-022-02083-2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374889-EABA-C0BC-93F5-2A0566C6C80E}"/>
              </a:ext>
            </a:extLst>
          </p:cNvPr>
          <p:cNvGrpSpPr/>
          <p:nvPr/>
        </p:nvGrpSpPr>
        <p:grpSpPr>
          <a:xfrm>
            <a:off x="5916572" y="0"/>
            <a:ext cx="6275428" cy="6858000"/>
            <a:chOff x="5916572" y="0"/>
            <a:chExt cx="627542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1098E9-DFF4-EC4F-EEF5-392F5E5AE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6572" y="0"/>
              <a:ext cx="6275428" cy="6858000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5783C1-9B00-C5E1-3912-D828A8A1BF21}"/>
                </a:ext>
              </a:extLst>
            </p:cNvPr>
            <p:cNvSpPr txBox="1"/>
            <p:nvPr/>
          </p:nvSpPr>
          <p:spPr>
            <a:xfrm>
              <a:off x="6004192" y="3290500"/>
              <a:ext cx="6187807" cy="27699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TW" sz="1200" dirty="0"/>
                <a:t>https://www.deepmind.com/blog/alphafold-reveals-the-structure-of-the-protein-universe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279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24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61257" y="2688772"/>
            <a:ext cx="11669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TW"/>
            </a:defPPr>
            <a:lvl1pPr algn="ctr">
              <a:defRPr sz="3200"/>
            </a:lvl1pPr>
          </a:lstStyle>
          <a:p>
            <a:r>
              <a:rPr lang="en-TW" sz="9600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B10F-3E57-54E5-E40C-F8515ADCAF42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05:00</a:t>
            </a:r>
          </a:p>
        </p:txBody>
      </p:sp>
    </p:spTree>
    <p:extLst>
      <p:ext uri="{BB962C8B-B14F-4D97-AF65-F5344CB8AC3E}">
        <p14:creationId xmlns:p14="http://schemas.microsoft.com/office/powerpoint/2010/main" val="44020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25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61257" y="2688772"/>
            <a:ext cx="11669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TW"/>
            </a:defPPr>
            <a:lvl1pPr algn="ctr">
              <a:defRPr sz="3200"/>
            </a:lvl1pPr>
          </a:lstStyle>
          <a:p>
            <a:r>
              <a:rPr lang="en-TW" dirty="0"/>
              <a:t>2. Why is surface science interesting and important?</a:t>
            </a:r>
          </a:p>
          <a:p>
            <a:r>
              <a:rPr lang="en-TW" dirty="0"/>
              <a:t>What are 2D materials?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B10F-3E57-54E5-E40C-F8515ADCAF42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07:00</a:t>
            </a:r>
          </a:p>
        </p:txBody>
      </p:sp>
    </p:spTree>
    <p:extLst>
      <p:ext uri="{BB962C8B-B14F-4D97-AF65-F5344CB8AC3E}">
        <p14:creationId xmlns:p14="http://schemas.microsoft.com/office/powerpoint/2010/main" val="2869977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26</a:t>
            </a:fld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17E7D-9292-A56F-9F20-62E97E3516CE}"/>
              </a:ext>
            </a:extLst>
          </p:cNvPr>
          <p:cNvSpPr txBox="1"/>
          <p:nvPr/>
        </p:nvSpPr>
        <p:spPr>
          <a:xfrm>
            <a:off x="140464" y="136525"/>
            <a:ext cx="1085436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Surfaces are the "meeting place" for atoms to do interesting things together</a:t>
            </a:r>
          </a:p>
          <a:p>
            <a:endParaRPr lang="en-US" sz="2800" dirty="0"/>
          </a:p>
          <a:p>
            <a:r>
              <a:rPr lang="en-US" sz="2800" dirty="0"/>
              <a:t>Catalysis (diversity of industrial processes)</a:t>
            </a:r>
          </a:p>
          <a:p>
            <a:r>
              <a:rPr lang="en-US" sz="2800" dirty="0"/>
              <a:t>Oxidation (rust)</a:t>
            </a:r>
          </a:p>
          <a:p>
            <a:r>
              <a:rPr lang="en-US" sz="2800" dirty="0"/>
              <a:t>Cell surfaces (biology)</a:t>
            </a:r>
          </a:p>
          <a:p>
            <a:endParaRPr lang="en-US" sz="2800" dirty="0"/>
          </a:p>
          <a:p>
            <a:r>
              <a:rPr lang="en-US" sz="2800" dirty="0"/>
              <a:t>2D materials show emergent properties</a:t>
            </a:r>
          </a:p>
          <a:p>
            <a:endParaRPr lang="en-US" sz="2800" dirty="0"/>
          </a:p>
          <a:p>
            <a:r>
              <a:rPr lang="en-US" sz="2800" dirty="0"/>
              <a:t>Potential for new devices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316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72390" y="0"/>
            <a:ext cx="1192506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2D material to really become well known to the general public is graphene</a:t>
            </a:r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https://en.wikipedia.org/wiki/Graphene</a:t>
            </a:r>
            <a:endParaRPr lang="en-US" sz="2800" dirty="0"/>
          </a:p>
          <a:p>
            <a:r>
              <a:rPr lang="en-US" sz="2800" dirty="0"/>
              <a:t>then came many more </a:t>
            </a:r>
            <a:r>
              <a:rPr lang="en-US" sz="2800" dirty="0" err="1"/>
              <a:t>Xenes</a:t>
            </a:r>
            <a:endParaRPr lang="en-US" sz="2800" dirty="0"/>
          </a:p>
          <a:p>
            <a:r>
              <a:rPr lang="en-US" sz="2800" dirty="0"/>
              <a:t>then </a:t>
            </a:r>
            <a:r>
              <a:rPr lang="en-US" sz="2800" dirty="0" err="1"/>
              <a:t>HBN</a:t>
            </a:r>
            <a:r>
              <a:rPr lang="en-US" sz="2800" dirty="0"/>
              <a:t>, BP, </a:t>
            </a:r>
            <a:r>
              <a:rPr lang="en-US" sz="2800" dirty="0" err="1"/>
              <a:t>TMDs</a:t>
            </a:r>
            <a:r>
              <a:rPr lang="en-US" sz="2800" dirty="0"/>
              <a:t> </a:t>
            </a:r>
          </a:p>
          <a:p>
            <a:r>
              <a:rPr lang="en-US" sz="2800" dirty="0"/>
              <a:t>then 2D heterostructures</a:t>
            </a:r>
          </a:p>
          <a:p>
            <a:endParaRPr lang="en-US" sz="2800" dirty="0"/>
          </a:p>
          <a:p>
            <a:r>
              <a:rPr lang="en-US" sz="2800" dirty="0"/>
              <a:t>Some of these have "emergent properties" </a:t>
            </a:r>
          </a:p>
          <a:p>
            <a:r>
              <a:rPr lang="en-US" sz="2800" dirty="0">
                <a:hlinkClick r:id="rId3"/>
              </a:rPr>
              <a:t>https://en.wikipedia.org/wiki/Emergence#Emergent_properties_and_processes</a:t>
            </a:r>
            <a:endParaRPr lang="en-US" sz="2800" dirty="0"/>
          </a:p>
          <a:p>
            <a:r>
              <a:rPr lang="en-US" sz="2800" dirty="0"/>
              <a:t>(snowflakes)</a:t>
            </a:r>
          </a:p>
          <a:p>
            <a:r>
              <a:rPr lang="en-US" sz="2800" dirty="0"/>
              <a:t>optical, low temperature quantum mechanical, superconducting, quantum computing but these are all generally potential applications.</a:t>
            </a:r>
          </a:p>
          <a:p>
            <a:endParaRPr lang="en-US" sz="2800" dirty="0"/>
          </a:p>
          <a:p>
            <a:r>
              <a:rPr lang="en-US" sz="2800" dirty="0"/>
              <a:t>There's even journal for carbon forms, fullerenes, graphene conferences, etc.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5A92A-0887-56B2-21C5-9387053C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20836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E6E726-A437-333D-B6DC-7E069F3CC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" y="668"/>
            <a:ext cx="9629775" cy="6870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48577" y="0"/>
            <a:ext cx="11925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https://arxiv.org/abs/1404.3757</a:t>
            </a:r>
            <a:endParaRPr lang="en-US" sz="2000" dirty="0"/>
          </a:p>
          <a:p>
            <a:r>
              <a:rPr lang="en-US" sz="2000" dirty="0"/>
              <a:t>Inheritance patterns in citation networks </a:t>
            </a:r>
          </a:p>
          <a:p>
            <a:r>
              <a:rPr lang="en-US" sz="2000" dirty="0"/>
              <a:t>reveal scientific memes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76086-9644-D657-7DFC-E92224B3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28</a:t>
            </a:fld>
            <a:endParaRPr lang="en-T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B6028-2650-9AF4-2163-0077912FE127}"/>
              </a:ext>
            </a:extLst>
          </p:cNvPr>
          <p:cNvSpPr txBox="1"/>
          <p:nvPr/>
        </p:nvSpPr>
        <p:spPr>
          <a:xfrm>
            <a:off x="9121140" y="0"/>
            <a:ext cx="31032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Twisted multilayers,</a:t>
            </a:r>
          </a:p>
          <a:p>
            <a:r>
              <a:rPr lang="en-US" sz="2400" dirty="0" err="1"/>
              <a:t>Xenes</a:t>
            </a:r>
            <a:r>
              <a:rPr lang="en-US" sz="2400" dirty="0"/>
              <a:t>, </a:t>
            </a:r>
            <a:r>
              <a:rPr lang="en-US" sz="2400" dirty="0" err="1"/>
              <a:t>HBN</a:t>
            </a:r>
            <a:r>
              <a:rPr lang="en-US" sz="2400" dirty="0"/>
              <a:t>, BP, </a:t>
            </a:r>
            <a:r>
              <a:rPr lang="en-US" sz="2400" dirty="0" err="1"/>
              <a:t>TMDs</a:t>
            </a:r>
            <a:r>
              <a:rPr lang="en-US" sz="2400" dirty="0"/>
              <a:t>, </a:t>
            </a:r>
          </a:p>
          <a:p>
            <a:r>
              <a:rPr lang="en-US" sz="2400" dirty="0"/>
              <a:t>2D heterostructures...</a:t>
            </a:r>
            <a:endParaRPr lang="en-TW" sz="24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44A8652-9BE4-1F15-F722-4792B1B77FFB}"/>
              </a:ext>
            </a:extLst>
          </p:cNvPr>
          <p:cNvSpPr/>
          <p:nvPr/>
        </p:nvSpPr>
        <p:spPr>
          <a:xfrm>
            <a:off x="10524649" y="1151989"/>
            <a:ext cx="82296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19222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92766" y="318052"/>
            <a:ext cx="1192506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there's twisted bilayer graphene </a:t>
            </a:r>
          </a:p>
          <a:p>
            <a:r>
              <a:rPr lang="en-US" sz="2800" dirty="0"/>
              <a:t>and multilayer twisted graphene</a:t>
            </a:r>
          </a:p>
          <a:p>
            <a:r>
              <a:rPr lang="en-US" sz="2800" dirty="0">
                <a:hlinkClick r:id="rId2"/>
              </a:rPr>
              <a:t>https://news.mit.edu/2022/superconducting-graphene-family-0708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Magic-Angle Multilayer Graphene- A </a:t>
            </a:r>
            <a:r>
              <a:rPr lang="en-US" sz="2800" u="sng" dirty="0"/>
              <a:t>Robust</a:t>
            </a:r>
            <a:r>
              <a:rPr lang="en-US" sz="2800" dirty="0"/>
              <a:t> Family of </a:t>
            </a:r>
            <a:r>
              <a:rPr lang="en-US" sz="2800" dirty="0" err="1"/>
              <a:t>Moire</a:t>
            </a:r>
            <a:r>
              <a:rPr lang="en-US" sz="2800" dirty="0"/>
              <a:t>́ Superconductors 2112.10760.pdf  (https://</a:t>
            </a:r>
            <a:r>
              <a:rPr lang="en-US" sz="2800" dirty="0" err="1"/>
              <a:t>arxiv.org</a:t>
            </a:r>
            <a:r>
              <a:rPr lang="en-US" sz="2800" dirty="0"/>
              <a:t>/abs/2112.10760)</a:t>
            </a:r>
          </a:p>
          <a:p>
            <a:endParaRPr lang="en-US" sz="2800" dirty="0"/>
          </a:p>
          <a:p>
            <a:r>
              <a:rPr lang="en-US" sz="2800" dirty="0"/>
              <a:t>All of these are called van der Waals materials, since the forces holding the layers together are weaker and not like real atom-atom bonds.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https://en.wikipedia.org/wiki/Van_der_Waals_force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https://en.wikipedia.org/wiki/London_dispersion_force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https://en.wikipedia.org/wiki/Intermolecular_force#Debye_force</a:t>
            </a:r>
            <a:endParaRPr lang="en-US" sz="2800" dirty="0"/>
          </a:p>
          <a:p>
            <a:r>
              <a:rPr lang="en-US" sz="2800" dirty="0">
                <a:hlinkClick r:id="rId6"/>
              </a:rPr>
              <a:t>https://en.wikipedia.org/wiki/Intermolecular_force#Keesom_force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0ABCC-B970-7A35-3AC3-2BC7D957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29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839F2-5597-491B-C66F-FECB6A7FFD3B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08:00</a:t>
            </a:r>
          </a:p>
        </p:txBody>
      </p:sp>
    </p:spTree>
    <p:extLst>
      <p:ext uri="{BB962C8B-B14F-4D97-AF65-F5344CB8AC3E}">
        <p14:creationId xmlns:p14="http://schemas.microsoft.com/office/powerpoint/2010/main" val="2156183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44AF3-22D8-35AE-F2C4-E02E20832BFE}"/>
              </a:ext>
            </a:extLst>
          </p:cNvPr>
          <p:cNvSpPr txBox="1"/>
          <p:nvPr/>
        </p:nvSpPr>
        <p:spPr>
          <a:xfrm>
            <a:off x="336776" y="674914"/>
            <a:ext cx="110170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want to thank Professor Shu-Jung Tang </a:t>
            </a:r>
            <a:r>
              <a:rPr lang="zh-TW" altLang="en-US" sz="2800" dirty="0"/>
              <a:t>唐述中 </a:t>
            </a:r>
            <a:r>
              <a:rPr lang="en-US" sz="2800" dirty="0"/>
              <a:t>for his support and providing a truly interesting research environment where we can explore questions about the structure and behavior of 2D materials.</a:t>
            </a:r>
          </a:p>
          <a:p>
            <a:endParaRPr lang="en-US" sz="2800" dirty="0"/>
          </a:p>
          <a:p>
            <a:r>
              <a:rPr lang="en-US" sz="2800" dirty="0"/>
              <a:t>Thanks also to all of his students for all their hard work and contributions to the research.</a:t>
            </a:r>
          </a:p>
          <a:p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2B088-8AD7-76F0-AFC7-7919BA94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</a:t>
            </a:fld>
            <a:endParaRPr lang="en-TW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F340E0-1B6A-EC78-EE99-CC89514F157F}"/>
              </a:ext>
            </a:extLst>
          </p:cNvPr>
          <p:cNvGrpSpPr/>
          <p:nvPr/>
        </p:nvGrpSpPr>
        <p:grpSpPr>
          <a:xfrm>
            <a:off x="32552" y="33440"/>
            <a:ext cx="12126896" cy="6791120"/>
            <a:chOff x="32552" y="33440"/>
            <a:chExt cx="12126896" cy="67911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696F85-DEA9-2B27-CD5C-6562405A2CC5}"/>
                </a:ext>
              </a:extLst>
            </p:cNvPr>
            <p:cNvGrpSpPr/>
            <p:nvPr/>
          </p:nvGrpSpPr>
          <p:grpSpPr>
            <a:xfrm>
              <a:off x="32552" y="33440"/>
              <a:ext cx="72000" cy="6773120"/>
              <a:chOff x="32552" y="33440"/>
              <a:chExt cx="72000" cy="677312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05EE40-B0F8-43D9-A64B-DC659465778B}"/>
                  </a:ext>
                </a:extLst>
              </p:cNvPr>
              <p:cNvSpPr/>
              <p:nvPr/>
            </p:nvSpPr>
            <p:spPr>
              <a:xfrm>
                <a:off x="32552" y="334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669FC2-9A5C-1379-2A4D-DBE009ED11B5}"/>
                  </a:ext>
                </a:extLst>
              </p:cNvPr>
              <p:cNvSpPr/>
              <p:nvPr/>
            </p:nvSpPr>
            <p:spPr>
              <a:xfrm>
                <a:off x="68552" y="67705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E2872B-AD14-1AF2-1ABF-AB92AB02A85C}"/>
                </a:ext>
              </a:extLst>
            </p:cNvPr>
            <p:cNvGrpSpPr/>
            <p:nvPr/>
          </p:nvGrpSpPr>
          <p:grpSpPr>
            <a:xfrm>
              <a:off x="12087448" y="51440"/>
              <a:ext cx="72000" cy="6773120"/>
              <a:chOff x="184952" y="185840"/>
              <a:chExt cx="72000" cy="67731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45C82F-F80B-A773-2D62-3ED782CC00E2}"/>
                  </a:ext>
                </a:extLst>
              </p:cNvPr>
              <p:cNvSpPr/>
              <p:nvPr/>
            </p:nvSpPr>
            <p:spPr>
              <a:xfrm>
                <a:off x="184952" y="1858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BAB847-639C-4E6A-BE9A-2EF5846C1ABD}"/>
                  </a:ext>
                </a:extLst>
              </p:cNvPr>
              <p:cNvSpPr/>
              <p:nvPr/>
            </p:nvSpPr>
            <p:spPr>
              <a:xfrm>
                <a:off x="220952" y="69229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2553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576DBF5-9B4F-6FF5-280F-43332F2A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30</a:t>
            </a:fld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0B67C-60B1-433B-A83B-54090D65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42" y="0"/>
            <a:ext cx="647395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B0902-F08B-3946-E3FF-3626FB33FB82}"/>
              </a:ext>
            </a:extLst>
          </p:cNvPr>
          <p:cNvSpPr txBox="1"/>
          <p:nvPr/>
        </p:nvSpPr>
        <p:spPr>
          <a:xfrm>
            <a:off x="2699131" y="814469"/>
            <a:ext cx="4406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1200" dirty="0"/>
              <a:t>https://news.mit.edu/2022/superconducting-graphene-family-0708</a:t>
            </a:r>
          </a:p>
        </p:txBody>
      </p:sp>
    </p:spTree>
    <p:extLst>
      <p:ext uri="{BB962C8B-B14F-4D97-AF65-F5344CB8AC3E}">
        <p14:creationId xmlns:p14="http://schemas.microsoft.com/office/powerpoint/2010/main" val="3529770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D249F7-FFE3-5F45-86DA-FCD25B0C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09" y="0"/>
            <a:ext cx="892380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193138-BFE4-F055-50C1-313DFA9E0E21}"/>
              </a:ext>
            </a:extLst>
          </p:cNvPr>
          <p:cNvSpPr txBox="1"/>
          <p:nvPr/>
        </p:nvSpPr>
        <p:spPr>
          <a:xfrm>
            <a:off x="0" y="6488668"/>
            <a:ext cx="965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dirty="0"/>
              <a:t>https://commons.wikimedia.org/wiki/File:Graphene_moire_on_Ir(111)_-_schematic.svg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576DBF5-9B4F-6FF5-280F-43332F2A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16321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556DC8-8421-2027-1559-B6E033D81337}"/>
              </a:ext>
            </a:extLst>
          </p:cNvPr>
          <p:cNvGrpSpPr/>
          <p:nvPr/>
        </p:nvGrpSpPr>
        <p:grpSpPr>
          <a:xfrm>
            <a:off x="2328862" y="589656"/>
            <a:ext cx="9144000" cy="5678687"/>
            <a:chOff x="0" y="589656"/>
            <a:chExt cx="9144000" cy="56786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3A08BE-1CA7-001E-1504-42E2FFA49EC0}"/>
                </a:ext>
              </a:extLst>
            </p:cNvPr>
            <p:cNvGrpSpPr/>
            <p:nvPr/>
          </p:nvGrpSpPr>
          <p:grpSpPr>
            <a:xfrm>
              <a:off x="0" y="589656"/>
              <a:ext cx="9144000" cy="5678687"/>
              <a:chOff x="0" y="589656"/>
              <a:chExt cx="9144000" cy="567868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7396C2-2444-5794-3972-7D7673F82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589656"/>
                <a:ext cx="9144000" cy="5678687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107C385-2E54-C19B-CA92-77439F80FC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8293" y="1773044"/>
                <a:ext cx="1594624" cy="118203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289A2F0-5AB0-4776-61F9-F1FBF036C7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0483" y="2558490"/>
                <a:ext cx="1594624" cy="118203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F70B4E4-9A54-4258-1B00-9D49E9B5C145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3551471" y="2759044"/>
                <a:ext cx="1594624" cy="118203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96D4B70-461A-D0D1-5EF9-0DCBBA5008C4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5143167" y="1572490"/>
                <a:ext cx="1594624" cy="118203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464522-CB1B-274C-CC37-986D4BA8A46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6717" y="2609622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4A07DD0-CA22-3F2D-8506-2A40EF45FA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90222" y="2742074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EC54D24-7011-6B7D-919E-62666C0025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43821" y="2870339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2263BAE-7323-1295-6D0E-BB4B197AF2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65407" y="3653830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4CAE71A-59E2-2BB3-BD75-0237427B96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62604" y="2475373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B68F0F0-2741-87FD-30F6-DDAA1ED92D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36122" y="1681244"/>
                <a:ext cx="180000" cy="180000"/>
              </a:xfrm>
              <a:prstGeom prst="ellipse">
                <a:avLst/>
              </a:prstGeom>
              <a:solidFill>
                <a:srgbClr val="FFFF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704C0CA-596B-C22D-C78A-5D6AD766F270}"/>
                </a:ext>
              </a:extLst>
            </p:cNvPr>
            <p:cNvSpPr/>
            <p:nvPr/>
          </p:nvSpPr>
          <p:spPr>
            <a:xfrm>
              <a:off x="144966" y="5486400"/>
              <a:ext cx="3010829" cy="781943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C3549B-E786-5B74-8D55-D8F499E057AF}"/>
              </a:ext>
            </a:extLst>
          </p:cNvPr>
          <p:cNvSpPr txBox="1"/>
          <p:nvPr/>
        </p:nvSpPr>
        <p:spPr>
          <a:xfrm>
            <a:off x="683046" y="6360143"/>
            <a:ext cx="974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dirty="0">
                <a:hlinkClick r:id="rId3"/>
              </a:rPr>
              <a:t>https://matplotlib.org/stable/api/widgets_api.html</a:t>
            </a:r>
            <a:r>
              <a:rPr lang="en-TW" dirty="0"/>
              <a:t>  "</a:t>
            </a:r>
            <a:r>
              <a:rPr lang="en-TW" dirty="0">
                <a:latin typeface="Comic Sans MS" panose="030F0902030302020204" pitchFamily="66" charset="0"/>
              </a:rPr>
              <a:t>Python Science GUIs</a:t>
            </a:r>
            <a:r>
              <a:rPr lang="en-TW" dirty="0"/>
              <a:t>" next year?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640A35A-2CAE-C842-A354-8642EF9B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32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A5B36-966D-C138-F0A4-C74AC919E4B9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09:00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2903B-8EE1-A8C6-140D-9B1DC026E075}"/>
              </a:ext>
            </a:extLst>
          </p:cNvPr>
          <p:cNvSpPr txBox="1"/>
          <p:nvPr/>
        </p:nvSpPr>
        <p:spPr>
          <a:xfrm>
            <a:off x="218369" y="105684"/>
            <a:ext cx="61273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2400" dirty="0"/>
              <a:t>Higher Order Coincidence lattice</a:t>
            </a:r>
          </a:p>
          <a:p>
            <a:r>
              <a:rPr lang="en-TW" sz="2400" dirty="0"/>
              <a:t>(HOC)</a:t>
            </a:r>
          </a:p>
        </p:txBody>
      </p:sp>
    </p:spTree>
    <p:extLst>
      <p:ext uri="{BB962C8B-B14F-4D97-AF65-F5344CB8AC3E}">
        <p14:creationId xmlns:p14="http://schemas.microsoft.com/office/powerpoint/2010/main" val="365068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8837B-3A3D-9E4A-961A-C6E415C6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194"/>
            <a:ext cx="6654800" cy="519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A427A-8410-234B-B8CC-252832258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046" y="523044"/>
            <a:ext cx="4902200" cy="5562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3AAD9-35B3-1667-7814-9E3104CA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33</a:t>
            </a:fld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1172D-4241-5E43-A16B-A2915B39D3F8}"/>
              </a:ext>
            </a:extLst>
          </p:cNvPr>
          <p:cNvSpPr txBox="1"/>
          <p:nvPr/>
        </p:nvSpPr>
        <p:spPr>
          <a:xfrm>
            <a:off x="394639" y="220324"/>
            <a:ext cx="2577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2400" dirty="0"/>
              <a:t>Moire lattice</a:t>
            </a:r>
          </a:p>
        </p:txBody>
      </p:sp>
    </p:spTree>
    <p:extLst>
      <p:ext uri="{BB962C8B-B14F-4D97-AF65-F5344CB8AC3E}">
        <p14:creationId xmlns:p14="http://schemas.microsoft.com/office/powerpoint/2010/main" val="3976358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3B3F350-EC5C-BC7B-AF9D-016F2F722493}"/>
              </a:ext>
            </a:extLst>
          </p:cNvPr>
          <p:cNvGrpSpPr/>
          <p:nvPr/>
        </p:nvGrpSpPr>
        <p:grpSpPr>
          <a:xfrm>
            <a:off x="3048000" y="829278"/>
            <a:ext cx="9144000" cy="5892197"/>
            <a:chOff x="1524000" y="830997"/>
            <a:chExt cx="9144000" cy="589219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4FEB588-FC00-899E-945A-7C4CA6132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830997"/>
              <a:ext cx="9144000" cy="4486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92121-AC6E-90DE-55FB-8AA3F59AC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5330812"/>
              <a:ext cx="9144000" cy="139238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524FD3-0F9B-915B-9152-C4C43FBE6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34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A0933-4B97-2EA4-DDCD-FC39F3FA26E8}"/>
              </a:ext>
            </a:extLst>
          </p:cNvPr>
          <p:cNvSpPr txBox="1"/>
          <p:nvPr/>
        </p:nvSpPr>
        <p:spPr>
          <a:xfrm>
            <a:off x="-1" y="6211668"/>
            <a:ext cx="1110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dirty="0">
                <a:hlinkClick r:id="rId4"/>
              </a:rPr>
              <a:t>https://journals.aps.org/prresearch/abstract/10.1103/PhysRevResearch.3.033138</a:t>
            </a:r>
            <a:r>
              <a:rPr lang="en-TW" dirty="0"/>
              <a:t>   (open access)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6C3FF-90DB-2895-0B12-D5085B1F1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03" y="2149977"/>
            <a:ext cx="1960880" cy="2225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7CCB7-5DFB-ABC2-9040-E4F95A9FF1C7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10:00</a:t>
            </a:r>
          </a:p>
        </p:txBody>
      </p:sp>
    </p:spTree>
    <p:extLst>
      <p:ext uri="{BB962C8B-B14F-4D97-AF65-F5344CB8AC3E}">
        <p14:creationId xmlns:p14="http://schemas.microsoft.com/office/powerpoint/2010/main" val="468026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771525" y="585793"/>
            <a:ext cx="1128700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Prof. Tang's lab we make various materials:</a:t>
            </a:r>
          </a:p>
          <a:p>
            <a:r>
              <a:rPr lang="en-US" sz="2800" dirty="0"/>
              <a:t>   metal layers and </a:t>
            </a:r>
            <a:r>
              <a:rPr lang="en-US" sz="2800" dirty="0" err="1"/>
              <a:t>Xenes</a:t>
            </a:r>
            <a:r>
              <a:rPr lang="en-US" sz="2800" dirty="0"/>
              <a:t> and alloys and mixtures</a:t>
            </a:r>
          </a:p>
          <a:p>
            <a:endParaRPr lang="en-US" sz="2800" dirty="0"/>
          </a:p>
          <a:p>
            <a:r>
              <a:rPr lang="en-US" sz="2800" dirty="0"/>
              <a:t>So let's get back to modeling these </a:t>
            </a:r>
            <a:r>
              <a:rPr lang="en-US" sz="2800" dirty="0" err="1"/>
              <a:t>vdW</a:t>
            </a:r>
            <a:r>
              <a:rPr lang="en-US" sz="2800" dirty="0"/>
              <a:t> materials. </a:t>
            </a:r>
          </a:p>
          <a:p>
            <a:r>
              <a:rPr lang="en-US" sz="2800" dirty="0"/>
              <a:t>(</a:t>
            </a:r>
            <a:r>
              <a:rPr lang="en-US" sz="2800" i="1" dirty="0"/>
              <a:t>usually</a:t>
            </a:r>
            <a:r>
              <a:rPr lang="en-US" sz="2800" dirty="0"/>
              <a:t> not covalent or metallic bonding)</a:t>
            </a:r>
          </a:p>
          <a:p>
            <a:endParaRPr lang="en-US" sz="2800" dirty="0"/>
          </a:p>
          <a:p>
            <a:r>
              <a:rPr lang="en-US" sz="2800" dirty="0"/>
              <a:t> How do they stick to surfaces and especially how do they rotate?</a:t>
            </a:r>
          </a:p>
          <a:p>
            <a:endParaRPr lang="en-US" sz="2800" dirty="0"/>
          </a:p>
          <a:p>
            <a:r>
              <a:rPr lang="en-US" sz="2800" dirty="0"/>
              <a:t>Let's go back to balls and springs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FC90F-6B90-AD68-F5ED-A01FF923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47470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36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61257" y="2688772"/>
            <a:ext cx="11669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TW"/>
            </a:defPPr>
            <a:lvl1pPr algn="ctr">
              <a:defRPr sz="3200"/>
            </a:lvl1pPr>
          </a:lstStyle>
          <a:p>
            <a:r>
              <a:rPr lang="en-TW" sz="9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3556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37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61257" y="2688772"/>
            <a:ext cx="11669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TW"/>
            </a:defPPr>
            <a:lvl1pPr algn="ctr">
              <a:defRPr sz="3200"/>
            </a:lvl1pPr>
          </a:lstStyle>
          <a:p>
            <a:r>
              <a:rPr lang="en-TW" dirty="0"/>
              <a:t>3. Simple, abstracted case of 1D balls and springs to illustrate basic idea of finding surface structure using Python</a:t>
            </a:r>
          </a:p>
          <a:p>
            <a:r>
              <a:rPr lang="en-TW" dirty="0"/>
              <a:t>Extension to 2D &amp; FIRE algorithm</a:t>
            </a:r>
          </a:p>
        </p:txBody>
      </p:sp>
    </p:spTree>
    <p:extLst>
      <p:ext uri="{BB962C8B-B14F-4D97-AF65-F5344CB8AC3E}">
        <p14:creationId xmlns:p14="http://schemas.microsoft.com/office/powerpoint/2010/main" val="3973200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38</a:t>
            </a:fld>
            <a:endParaRPr lang="en-T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7E52A-8931-CCBF-BE03-42435D6C99FD}"/>
              </a:ext>
            </a:extLst>
          </p:cNvPr>
          <p:cNvSpPr txBox="1"/>
          <p:nvPr/>
        </p:nvSpPr>
        <p:spPr>
          <a:xfrm>
            <a:off x="5932714" y="534343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Aperiodic Crystals: From Modulated Phases to Quasicrystals</a:t>
            </a:r>
          </a:p>
          <a:p>
            <a:pPr algn="r"/>
            <a:r>
              <a:rPr lang="en-US" dirty="0"/>
              <a:t>Ted Janssen, Gervais </a:t>
            </a:r>
            <a:r>
              <a:rPr lang="en-US" dirty="0" err="1"/>
              <a:t>Chapuis</a:t>
            </a:r>
            <a:r>
              <a:rPr lang="en-US" dirty="0"/>
              <a:t>, Marc de </a:t>
            </a:r>
            <a:r>
              <a:rPr lang="en-US" dirty="0" err="1"/>
              <a:t>Boissieu</a:t>
            </a:r>
            <a:r>
              <a:rPr lang="en-US" dirty="0"/>
              <a:t> (2007)</a:t>
            </a:r>
          </a:p>
          <a:p>
            <a:pPr algn="r"/>
            <a:r>
              <a:rPr lang="en-US" dirty="0"/>
              <a:t>Oxford Academic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D593B-E70A-031D-539E-5112B284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3" y="-18321"/>
            <a:ext cx="6096000" cy="5451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0C499F-7128-BA19-5D2F-1139251EAC15}"/>
              </a:ext>
            </a:extLst>
          </p:cNvPr>
          <p:cNvSpPr txBox="1"/>
          <p:nvPr/>
        </p:nvSpPr>
        <p:spPr>
          <a:xfrm>
            <a:off x="195943" y="194356"/>
            <a:ext cx="5791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We can start by looking at the classic "Frenkel-</a:t>
            </a:r>
            <a:r>
              <a:rPr lang="en-US" sz="2000" dirty="0" err="1"/>
              <a:t>Kontorova</a:t>
            </a:r>
            <a:r>
              <a:rPr lang="en-US" sz="2000" dirty="0"/>
              <a:t>" or "Frank-Van der Merwe" model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atoms as point  </a:t>
            </a:r>
            <a:r>
              <a:rPr lang="en-US" sz="2000" u="sng" dirty="0"/>
              <a:t>masses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connected by </a:t>
            </a:r>
            <a:r>
              <a:rPr lang="en-US" sz="2000" u="sng" dirty="0"/>
              <a:t>springs representing atomic bonds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interaction with </a:t>
            </a:r>
            <a:r>
              <a:rPr lang="en-US" sz="2000" u="sng" dirty="0"/>
              <a:t>surface as a weak, sinusoidal modulation in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Without the modulation the lowest energy configuration is equal spaced atom.</a:t>
            </a:r>
          </a:p>
          <a:p>
            <a:endParaRPr lang="en-US" sz="2000" dirty="0"/>
          </a:p>
          <a:p>
            <a:r>
              <a:rPr lang="en-US" sz="2000" dirty="0"/>
              <a:t>With modulation (surface interaction) the atoms move to new positions to </a:t>
            </a:r>
            <a:r>
              <a:rPr lang="en-US" sz="2000" u="sng" dirty="0"/>
              <a:t>minimize total energy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Energy in springs increases (strain), but offset by decrease due to attraction to substrate </a:t>
            </a:r>
            <a:endParaRPr lang="en-TW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3C0E6-9256-8DDE-CA34-2730FF510B66}"/>
              </a:ext>
            </a:extLst>
          </p:cNvPr>
          <p:cNvSpPr txBox="1"/>
          <p:nvPr/>
        </p:nvSpPr>
        <p:spPr>
          <a:xfrm>
            <a:off x="5932714" y="61730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TW" sz="1200" dirty="0">
                <a:hlinkClick r:id="rId3"/>
              </a:rPr>
              <a:t>https://books.google.com./books?id=mxRbDwAAQBAJ&amp;pg=PA413&amp;lpg=PA413</a:t>
            </a:r>
            <a:endParaRPr lang="en-TW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8F7E7-FE2D-E3D1-09FE-7B8CDF7EC47B}"/>
              </a:ext>
            </a:extLst>
          </p:cNvPr>
          <p:cNvSpPr txBox="1"/>
          <p:nvPr/>
        </p:nvSpPr>
        <p:spPr>
          <a:xfrm>
            <a:off x="195943" y="5711395"/>
            <a:ext cx="6099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00FF"/>
                </a:solidFill>
              </a:rPr>
              <a:t>Yakov</a:t>
            </a:r>
            <a:r>
              <a:rPr lang="en-US" sz="1600" dirty="0">
                <a:solidFill>
                  <a:srgbClr val="0000FF"/>
                </a:solidFill>
              </a:rPr>
              <a:t> Frenkel &amp; Tatiana </a:t>
            </a:r>
            <a:r>
              <a:rPr lang="en-US" sz="1600" dirty="0" err="1">
                <a:solidFill>
                  <a:srgbClr val="0000FF"/>
                </a:solidFill>
              </a:rPr>
              <a:t>Kontorova</a:t>
            </a:r>
            <a:endParaRPr lang="en-US" sz="16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Jan van der Merwe &amp; Frederick Charles Frank</a:t>
            </a:r>
            <a:endParaRPr lang="en-TW" sz="1600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BCB19-3EAD-7779-E226-FFFF6BEB16A2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11:00</a:t>
            </a:r>
          </a:p>
        </p:txBody>
      </p:sp>
    </p:spTree>
    <p:extLst>
      <p:ext uri="{BB962C8B-B14F-4D97-AF65-F5344CB8AC3E}">
        <p14:creationId xmlns:p14="http://schemas.microsoft.com/office/powerpoint/2010/main" val="1803818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0" y="0"/>
            <a:ext cx="11925063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 = ma     (Newton's 2</a:t>
            </a:r>
            <a:r>
              <a:rPr lang="en-US" sz="2800" baseline="30000" dirty="0"/>
              <a:t>nd</a:t>
            </a:r>
            <a:r>
              <a:rPr lang="en-US" sz="2800" dirty="0"/>
              <a:t> law of motion)</a:t>
            </a:r>
          </a:p>
          <a:p>
            <a:endParaRPr lang="en-US" sz="2800" dirty="0"/>
          </a:p>
          <a:p>
            <a:r>
              <a:rPr lang="en-US" sz="2800" dirty="0"/>
              <a:t>a = dv/dt = F/m</a:t>
            </a:r>
          </a:p>
          <a:p>
            <a:endParaRPr lang="en-US" sz="2800" dirty="0"/>
          </a:p>
          <a:p>
            <a:r>
              <a:rPr lang="en-US" sz="2800" dirty="0"/>
              <a:t>Solve these:</a:t>
            </a:r>
          </a:p>
          <a:p>
            <a:r>
              <a:rPr lang="en-US" sz="2800" dirty="0"/>
              <a:t>    dv/dt = F/m</a:t>
            </a:r>
          </a:p>
          <a:p>
            <a:r>
              <a:rPr lang="en-US" sz="2800" dirty="0"/>
              <a:t>    dx/dt = v</a:t>
            </a:r>
          </a:p>
          <a:p>
            <a:endParaRPr lang="en-US" sz="2800" dirty="0"/>
          </a:p>
          <a:p>
            <a:r>
              <a:rPr lang="en-US" sz="2800" dirty="0"/>
              <a:t>and add damping:</a:t>
            </a:r>
          </a:p>
          <a:p>
            <a:r>
              <a:rPr lang="en-US" sz="2800" dirty="0"/>
              <a:t>    dv/dt = F/m – const.</a:t>
            </a:r>
            <a:r>
              <a:rPr lang="en-TW" dirty="0"/>
              <a:t> * </a:t>
            </a:r>
            <a:r>
              <a:rPr lang="en-US" sz="2800" dirty="0"/>
              <a:t> v</a:t>
            </a:r>
          </a:p>
          <a:p>
            <a:endParaRPr lang="en-US" sz="2800" dirty="0"/>
          </a:p>
          <a:p>
            <a:r>
              <a:rPr lang="en-US" sz="2800" dirty="0"/>
              <a:t>As "initial value problem" or </a:t>
            </a:r>
            <a:r>
              <a:rPr lang="en-US" sz="2800" dirty="0" err="1"/>
              <a:t>IVP</a:t>
            </a:r>
            <a:r>
              <a:rPr lang="en-US" sz="2800" dirty="0"/>
              <a:t> using these </a:t>
            </a:r>
            <a:r>
              <a:rPr lang="en-US" sz="2800" i="1" dirty="0">
                <a:solidFill>
                  <a:srgbClr val="0000FF"/>
                </a:solidFill>
              </a:rPr>
              <a:t>ingredients</a:t>
            </a:r>
            <a:r>
              <a:rPr lang="en-US" sz="2800" dirty="0"/>
              <a:t>:</a:t>
            </a:r>
          </a:p>
          <a:p>
            <a:r>
              <a:rPr lang="en-US" sz="2800" dirty="0"/>
              <a:t>    initial state vector:  position and velocity [x, y, z, </a:t>
            </a:r>
            <a:r>
              <a:rPr lang="en-US" sz="2800" dirty="0" err="1"/>
              <a:t>vx</a:t>
            </a:r>
            <a:r>
              <a:rPr lang="en-US" sz="2800" dirty="0"/>
              <a:t>, </a:t>
            </a:r>
            <a:r>
              <a:rPr lang="en-US" sz="2800" dirty="0" err="1"/>
              <a:t>vy</a:t>
            </a:r>
            <a:r>
              <a:rPr lang="en-US" sz="2800" dirty="0"/>
              <a:t>, </a:t>
            </a:r>
            <a:r>
              <a:rPr lang="en-US" sz="2800" dirty="0" err="1"/>
              <a:t>vz</a:t>
            </a:r>
            <a:r>
              <a:rPr lang="en-US" sz="2800" dirty="0"/>
              <a:t>]</a:t>
            </a:r>
          </a:p>
          <a:p>
            <a:r>
              <a:rPr lang="en-US" sz="2800" dirty="0"/>
              <a:t>    mass</a:t>
            </a:r>
          </a:p>
          <a:p>
            <a:r>
              <a:rPr lang="en-US" sz="2800" dirty="0"/>
              <a:t>    interaction characteristics</a:t>
            </a:r>
          </a:p>
          <a:p>
            <a:r>
              <a:rPr lang="en-US" sz="2800" dirty="0"/>
              <a:t>    external forces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7DBFC-B6F1-4478-1567-4FC1E207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39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045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5D3EF5-5DED-EA57-ECCA-8719E3504CE8}"/>
              </a:ext>
            </a:extLst>
          </p:cNvPr>
          <p:cNvSpPr/>
          <p:nvPr/>
        </p:nvSpPr>
        <p:spPr>
          <a:xfrm>
            <a:off x="0" y="14289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D7559-C3A7-4973-65D3-C1124970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79" y="0"/>
            <a:ext cx="914904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E44AF3-22D8-35AE-F2C4-E02E20832BFE}"/>
              </a:ext>
            </a:extLst>
          </p:cNvPr>
          <p:cNvSpPr txBox="1"/>
          <p:nvPr/>
        </p:nvSpPr>
        <p:spPr>
          <a:xfrm>
            <a:off x="7768" y="26743"/>
            <a:ext cx="45745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Thanks especially to Jia-Ying Li </a:t>
            </a:r>
            <a:r>
              <a:rPr lang="zh-TW" altLang="en-US" sz="2800" dirty="0">
                <a:solidFill>
                  <a:schemeClr val="bg1"/>
                </a:solidFill>
              </a:rPr>
              <a:t>李嘉穎</a:t>
            </a:r>
            <a:r>
              <a:rPr lang="en-US" altLang="zh-TW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 for his help with </a:t>
            </a:r>
            <a:r>
              <a:rPr lang="en-US" sz="2800" dirty="0" err="1">
                <a:solidFill>
                  <a:schemeClr val="bg1"/>
                </a:solidFill>
              </a:rPr>
              <a:t>Blender+Python</a:t>
            </a:r>
            <a:endParaRPr lang="en-TW" sz="2800" dirty="0">
              <a:solidFill>
                <a:schemeClr val="bg1"/>
              </a:solidFill>
            </a:endParaRPr>
          </a:p>
          <a:p>
            <a:endParaRPr lang="en-TW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6DF5C-DA25-7223-AA44-3820C04E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70685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838200" y="0"/>
            <a:ext cx="1108686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harmonic oscillator potential (</a:t>
            </a:r>
            <a:r>
              <a:rPr lang="en-US" sz="2800" dirty="0" err="1"/>
              <a:t>hookes</a:t>
            </a:r>
            <a:r>
              <a:rPr lang="en-US" sz="2800" dirty="0"/>
              <a:t> law, one spring) </a:t>
            </a:r>
          </a:p>
          <a:p>
            <a:r>
              <a:rPr lang="en-US" sz="2800" dirty="0"/>
              <a:t>E = (k/2)(x-a)^2</a:t>
            </a:r>
          </a:p>
          <a:p>
            <a:r>
              <a:rPr lang="en-US" sz="2800" dirty="0"/>
              <a:t>F = -</a:t>
            </a:r>
            <a:r>
              <a:rPr lang="en-US" sz="2800" dirty="0" err="1"/>
              <a:t>dE</a:t>
            </a:r>
            <a:r>
              <a:rPr lang="en-US" sz="2800" dirty="0"/>
              <a:t>/dx = -k(x-a)</a:t>
            </a:r>
          </a:p>
          <a:p>
            <a:endParaRPr lang="en-US" sz="2800" dirty="0"/>
          </a:p>
          <a:p>
            <a:r>
              <a:rPr lang="en-US" sz="2800" dirty="0"/>
              <a:t>(</a:t>
            </a:r>
            <a:r>
              <a:rPr lang="en-US" sz="2800" dirty="0" err="1"/>
              <a:t>Leonnard</a:t>
            </a:r>
            <a:r>
              <a:rPr lang="en-US" sz="2800" dirty="0"/>
              <a:t>-Jones)</a:t>
            </a:r>
          </a:p>
          <a:p>
            <a:endParaRPr lang="en-US" sz="2800" dirty="0"/>
          </a:p>
          <a:p>
            <a:r>
              <a:rPr lang="en-US" sz="2800" dirty="0"/>
              <a:t>Dynamics:</a:t>
            </a:r>
          </a:p>
          <a:p>
            <a:r>
              <a:rPr lang="en-US" sz="2800" dirty="0"/>
              <a:t>dv/dt = a = F/m</a:t>
            </a:r>
          </a:p>
          <a:p>
            <a:r>
              <a:rPr lang="en-US" sz="2800" dirty="0"/>
              <a:t>dx/dt = v</a:t>
            </a:r>
          </a:p>
          <a:p>
            <a:endParaRPr lang="en-US" sz="2800" dirty="0"/>
          </a:p>
          <a:p>
            <a:r>
              <a:rPr lang="en-US" sz="2800" dirty="0"/>
              <a:t>Then we integrate. There are many, many, many ways to integrate. </a:t>
            </a:r>
          </a:p>
          <a:p>
            <a:r>
              <a:rPr lang="en-US" sz="2800" dirty="0" err="1"/>
              <a:t>Scipy.integrate</a:t>
            </a:r>
            <a:r>
              <a:rPr lang="en-US" sz="2800" dirty="0"/>
              <a:t> has a few methods, and they have many options. </a:t>
            </a:r>
          </a:p>
          <a:p>
            <a:endParaRPr lang="en-US" sz="2800" dirty="0"/>
          </a:p>
          <a:p>
            <a:r>
              <a:rPr lang="en-US" sz="2800" dirty="0"/>
              <a:t>These are fast because they are classic numerical recipes generally in complied code like FORTRAN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840418-7408-8F36-8E96-D05409E8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40</a:t>
            </a:fld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94B47-747A-AA93-D3ED-24C80F66BE6D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29:00</a:t>
            </a:r>
          </a:p>
        </p:txBody>
      </p:sp>
    </p:spTree>
    <p:extLst>
      <p:ext uri="{BB962C8B-B14F-4D97-AF65-F5344CB8AC3E}">
        <p14:creationId xmlns:p14="http://schemas.microsoft.com/office/powerpoint/2010/main" val="639069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0" y="0"/>
            <a:ext cx="1192506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scipy.integrate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solve_ivp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demo_01_planets.py </a:t>
            </a:r>
            <a:r>
              <a:rPr lang="en-US" sz="2800" dirty="0"/>
              <a:t>(introduce solving </a:t>
            </a:r>
            <a:r>
              <a:rPr lang="en-US" sz="2800" dirty="0" err="1"/>
              <a:t>IVP</a:t>
            </a:r>
            <a:r>
              <a:rPr lang="en-US" sz="2800" dirty="0"/>
              <a:t> and state vectors)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demo_02_beads_fixed_endpoints.py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demo_03_beads_periodic_BC.py </a:t>
            </a:r>
            <a:r>
              <a:rPr lang="en-US" sz="2800" dirty="0"/>
              <a:t>(explore damping)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demo_03_beads_periodic_BC.py </a:t>
            </a:r>
            <a:r>
              <a:rPr lang="en-US" sz="2800" dirty="0"/>
              <a:t>(explore masses)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demo_04_beads_add_a_potential.py</a:t>
            </a:r>
            <a:r>
              <a:rPr lang="en-US" sz="2800" dirty="0"/>
              <a:t> (explore periodic </a:t>
            </a:r>
            <a:r>
              <a:rPr lang="en-US" sz="2800" i="1" dirty="0"/>
              <a:t>force</a:t>
            </a:r>
            <a:r>
              <a:rPr lang="en-US" sz="2800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7DBFC-B6F1-4478-1567-4FC1E207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41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49F0E0-B9F2-6329-D0B4-0A06E681C303}"/>
              </a:ext>
            </a:extLst>
          </p:cNvPr>
          <p:cNvSpPr txBox="1"/>
          <p:nvPr/>
        </p:nvSpPr>
        <p:spPr>
          <a:xfrm>
            <a:off x="0" y="6581001"/>
            <a:ext cx="1597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12:00 to 22:00</a:t>
            </a:r>
          </a:p>
        </p:txBody>
      </p:sp>
    </p:spTree>
    <p:extLst>
      <p:ext uri="{BB962C8B-B14F-4D97-AF65-F5344CB8AC3E}">
        <p14:creationId xmlns:p14="http://schemas.microsoft.com/office/powerpoint/2010/main" val="2019619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0" y="0"/>
            <a:ext cx="1192506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Other methods:</a:t>
            </a:r>
          </a:p>
          <a:p>
            <a:r>
              <a:rPr lang="en-US" sz="2800" dirty="0"/>
              <a:t> </a:t>
            </a:r>
          </a:p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scipy.optimize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minimize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demo_05_beads_minimize.py</a:t>
            </a:r>
            <a:r>
              <a:rPr lang="en-US" sz="2800" dirty="0"/>
              <a:t> (explore periodic </a:t>
            </a:r>
            <a:r>
              <a:rPr lang="en-US" sz="2800" i="1" dirty="0"/>
              <a:t>force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(simple, instructive Python implementations):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demo_06_beads_simulated_annealing.py</a:t>
            </a:r>
          </a:p>
          <a:p>
            <a:r>
              <a:rPr lang="en-US" sz="2000" dirty="0"/>
              <a:t>               (didn't use </a:t>
            </a:r>
            <a:r>
              <a:rPr lang="en-US" sz="2000" dirty="0" err="1"/>
              <a:t>scipy.optimize.dual_annealing</a:t>
            </a:r>
            <a:r>
              <a:rPr lang="en-US" sz="2000" dirty="0"/>
              <a:t>)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demo_07_beads_FIRE.py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D7DBFC-B6F1-4478-1567-4FC1E207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42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E6C59-CD2E-3615-D321-AE5E227698F3}"/>
              </a:ext>
            </a:extLst>
          </p:cNvPr>
          <p:cNvSpPr txBox="1"/>
          <p:nvPr/>
        </p:nvSpPr>
        <p:spPr>
          <a:xfrm>
            <a:off x="0" y="6581001"/>
            <a:ext cx="1641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22:00 to 28:00</a:t>
            </a:r>
          </a:p>
        </p:txBody>
      </p:sp>
    </p:spTree>
    <p:extLst>
      <p:ext uri="{BB962C8B-B14F-4D97-AF65-F5344CB8AC3E}">
        <p14:creationId xmlns:p14="http://schemas.microsoft.com/office/powerpoint/2010/main" val="4139009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185057" y="468086"/>
            <a:ext cx="117400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we'll look at the FIRE algorithm which sped up the dynamics calculation.</a:t>
            </a:r>
          </a:p>
          <a:p>
            <a:endParaRPr lang="en-US" sz="2800" dirty="0"/>
          </a:p>
          <a:p>
            <a:r>
              <a:rPr lang="en-US" sz="2800" dirty="0"/>
              <a:t>Basically, to speed to the bottom you don't need to do it accurately, so instead of a fancy integrator, just use a modified </a:t>
            </a:r>
            <a:r>
              <a:rPr lang="en-US" sz="2800" dirty="0" err="1"/>
              <a:t>Verlet</a:t>
            </a:r>
            <a:r>
              <a:rPr lang="en-US" sz="2800" dirty="0"/>
              <a:t> with decision making to add a coarse damping. </a:t>
            </a:r>
            <a:r>
              <a:rPr lang="en-US" sz="2000" dirty="0">
                <a:hlinkClick r:id="rId2"/>
              </a:rPr>
              <a:t>https://en.wikipedia.org/wiki/Verlet_integration#Velocity_Verlet</a:t>
            </a:r>
            <a:endParaRPr lang="en-US" sz="2000" dirty="0"/>
          </a:p>
          <a:p>
            <a:endParaRPr lang="en-US" sz="2800" dirty="0"/>
          </a:p>
          <a:p>
            <a:r>
              <a:rPr lang="en-US" sz="2800" dirty="0"/>
              <a:t>It might not be sufficiently </a:t>
            </a:r>
            <a:r>
              <a:rPr lang="en-US" sz="2800" dirty="0" err="1"/>
              <a:t>fast+accurate</a:t>
            </a:r>
            <a:r>
              <a:rPr lang="en-US" sz="2800" dirty="0"/>
              <a:t> if you cared about the trajectory details, but just to get to the bottom, who cares! </a:t>
            </a:r>
          </a:p>
          <a:p>
            <a:endParaRPr lang="en-US" sz="2800" dirty="0"/>
          </a:p>
          <a:p>
            <a:r>
              <a:rPr lang="en-US" sz="2800" dirty="0"/>
              <a:t>And for dynamical calculations MD provides other ways to "reset" thermodynamic properties like temperature and pressure to make of for accumulation of small numerical inaccuracies.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D6CB4-010D-A008-99DC-1F683176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85485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239486" y="318052"/>
            <a:ext cx="1177834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we'll look at the FIRE algorithm which sped up the dynamics calculation.</a:t>
            </a:r>
          </a:p>
          <a:p>
            <a:endParaRPr lang="en-US" sz="2800" dirty="0"/>
          </a:p>
          <a:p>
            <a:r>
              <a:rPr lang="en-US" sz="2000" i="1" dirty="0"/>
              <a:t>FIRE - Fast Inertial Relaxation Engine for Optimization on All Scales, P. </a:t>
            </a:r>
            <a:r>
              <a:rPr lang="en-US" sz="2000" i="1" dirty="0" err="1"/>
              <a:t>Koskine</a:t>
            </a:r>
            <a:r>
              <a:rPr lang="en-US" sz="2000" i="1" dirty="0"/>
              <a:t> et al. (2006)</a:t>
            </a:r>
          </a:p>
          <a:p>
            <a:endParaRPr lang="en-US" sz="2000" i="1" dirty="0"/>
          </a:p>
          <a:p>
            <a:r>
              <a:rPr lang="en-US" sz="2000" i="1" dirty="0"/>
              <a:t>Assessment and optimization of the fast inertial relaxation engine (fire) for energy minimization in atomistic simulations and its implementation in </a:t>
            </a:r>
            <a:r>
              <a:rPr lang="en-US" sz="2000" i="1" dirty="0" err="1"/>
              <a:t>LAMMPS</a:t>
            </a:r>
            <a:r>
              <a:rPr lang="en-US" sz="2000" i="1" dirty="0"/>
              <a:t>  1-s2.0-S0927025620300756-main.pdf</a:t>
            </a:r>
            <a:endParaRPr lang="en-TW" sz="2000" dirty="0"/>
          </a:p>
          <a:p>
            <a:endParaRPr lang="en-US" sz="2000" dirty="0"/>
          </a:p>
          <a:p>
            <a:r>
              <a:rPr lang="en-US" sz="2000" i="1" dirty="0"/>
              <a:t>Molecular Dynamics 2006 FIRE Structural Relaxation Made </a:t>
            </a:r>
            <a:r>
              <a:rPr lang="en-US" sz="2000" i="1" dirty="0" err="1"/>
              <a:t>Simple.pdf</a:t>
            </a:r>
            <a:endParaRPr lang="en-TW" sz="2000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A4353-02DD-4718-2181-F59BC705B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26895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05C3530-8F15-C973-E9BD-177F331A4D7D}"/>
              </a:ext>
            </a:extLst>
          </p:cNvPr>
          <p:cNvSpPr txBox="1"/>
          <p:nvPr/>
        </p:nvSpPr>
        <p:spPr>
          <a:xfrm>
            <a:off x="133468" y="136525"/>
            <a:ext cx="119250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let's build an island of atoms hexagonal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numpy</a:t>
            </a:r>
            <a:r>
              <a:rPr lang="en-US" sz="2800" dirty="0"/>
              <a:t> arrays for atom positions and velocities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numpy</a:t>
            </a:r>
            <a:r>
              <a:rPr lang="en-US" sz="2800" dirty="0"/>
              <a:t> indexing for bonds</a:t>
            </a:r>
          </a:p>
          <a:p>
            <a:endParaRPr lang="en-US" sz="2800" dirty="0"/>
          </a:p>
          <a:p>
            <a:r>
              <a:rPr lang="en-US" sz="2800" dirty="0"/>
              <a:t>example three atoms:</a:t>
            </a:r>
          </a:p>
          <a:p>
            <a:endParaRPr lang="en-US" sz="2800" dirty="0"/>
          </a:p>
          <a:p>
            <a:r>
              <a:rPr lang="en-US" sz="2800" dirty="0"/>
              <a:t>x = [[0, 1], [1, 0], [.7, .7]...]</a:t>
            </a:r>
          </a:p>
          <a:p>
            <a:r>
              <a:rPr lang="en-US" sz="2800" dirty="0"/>
              <a:t>v = [[0, 0], [0, 0], [0, 0]...]</a:t>
            </a:r>
          </a:p>
          <a:p>
            <a:endParaRPr lang="en-US" sz="2800" dirty="0"/>
          </a:p>
          <a:p>
            <a:r>
              <a:rPr lang="en-US" sz="2800" dirty="0"/>
              <a:t>bonds = [[0, 1], [0, 2], [1, 2]...]</a:t>
            </a: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88813-B604-B3E8-7A25-9ECB5771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4804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0D3566-D7D7-EA5F-2510-9DD54978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56" y="150019"/>
            <a:ext cx="11115693" cy="65579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EE20D-2635-679D-EDDD-210B80DF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28000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C5BCDC-A994-67A6-4CB1-26ACDA9F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7" y="0"/>
            <a:ext cx="11589086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04199-BF33-25DD-DE65-66EE48E2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3846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B8826-E989-46EC-D8F9-C09E7DE0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85" y="0"/>
            <a:ext cx="6984415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E0238-45C1-3C2B-45C7-7D277FCD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48</a:t>
            </a:fld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9C4F2-1382-8FAB-7546-056F72B19384}"/>
              </a:ext>
            </a:extLst>
          </p:cNvPr>
          <p:cNvSpPr txBox="1"/>
          <p:nvPr/>
        </p:nvSpPr>
        <p:spPr>
          <a:xfrm>
            <a:off x="0" y="308610"/>
            <a:ext cx="56349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/>
              <a:t>Python model is running out of steam</a:t>
            </a:r>
          </a:p>
          <a:p>
            <a:endParaRPr lang="en-TW" sz="2800" dirty="0"/>
          </a:p>
          <a:p>
            <a:r>
              <a:rPr lang="en-TW" sz="2800" dirty="0"/>
              <a:t>Now that we understand some basics of how molecular dynamics works and some of the behaviors we're looking at, it's time to either:</a:t>
            </a:r>
          </a:p>
          <a:p>
            <a:endParaRPr lang="en-TW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800" dirty="0"/>
              <a:t>Move to home-grown compiled code with Python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800" dirty="0"/>
              <a:t>Start to learn and use a full-blown "grown-up" code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0170F9-D395-01BE-E3E3-AE0DC6739716}"/>
              </a:ext>
            </a:extLst>
          </p:cNvPr>
          <p:cNvGrpSpPr/>
          <p:nvPr/>
        </p:nvGrpSpPr>
        <p:grpSpPr>
          <a:xfrm>
            <a:off x="32552" y="33440"/>
            <a:ext cx="12126896" cy="6791120"/>
            <a:chOff x="32552" y="33440"/>
            <a:chExt cx="12126896" cy="67911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3A1DA73-217C-26FF-DE07-027B8098A2EA}"/>
                </a:ext>
              </a:extLst>
            </p:cNvPr>
            <p:cNvGrpSpPr/>
            <p:nvPr/>
          </p:nvGrpSpPr>
          <p:grpSpPr>
            <a:xfrm>
              <a:off x="32552" y="33440"/>
              <a:ext cx="72000" cy="6773120"/>
              <a:chOff x="32552" y="33440"/>
              <a:chExt cx="72000" cy="677312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2A6C36-D964-758A-38CB-8E61A6FFC4C2}"/>
                  </a:ext>
                </a:extLst>
              </p:cNvPr>
              <p:cNvSpPr/>
              <p:nvPr/>
            </p:nvSpPr>
            <p:spPr>
              <a:xfrm>
                <a:off x="32552" y="334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B46C2D-996F-66F2-0A43-73B675CCC966}"/>
                  </a:ext>
                </a:extLst>
              </p:cNvPr>
              <p:cNvSpPr/>
              <p:nvPr/>
            </p:nvSpPr>
            <p:spPr>
              <a:xfrm>
                <a:off x="68552" y="67705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3BBA89D-1969-7DD7-63C7-95D12612D5E8}"/>
                </a:ext>
              </a:extLst>
            </p:cNvPr>
            <p:cNvGrpSpPr/>
            <p:nvPr/>
          </p:nvGrpSpPr>
          <p:grpSpPr>
            <a:xfrm>
              <a:off x="12087448" y="51440"/>
              <a:ext cx="72000" cy="6773120"/>
              <a:chOff x="184952" y="185840"/>
              <a:chExt cx="72000" cy="67731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8255A6-835D-B52C-1038-164AD3F89DAB}"/>
                  </a:ext>
                </a:extLst>
              </p:cNvPr>
              <p:cNvSpPr/>
              <p:nvPr/>
            </p:nvSpPr>
            <p:spPr>
              <a:xfrm>
                <a:off x="184952" y="1858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9CE1E39-9845-9D67-99B4-F44C48082762}"/>
                  </a:ext>
                </a:extLst>
              </p:cNvPr>
              <p:cNvSpPr/>
              <p:nvPr/>
            </p:nvSpPr>
            <p:spPr>
              <a:xfrm>
                <a:off x="220952" y="69229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3207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49</a:t>
            </a:fld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61257" y="1812472"/>
            <a:ext cx="11669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TW"/>
            </a:defPPr>
            <a:lvl1pPr algn="ctr">
              <a:defRPr sz="3200"/>
            </a:lvl1pPr>
          </a:lstStyle>
          <a:p>
            <a:r>
              <a:rPr lang="en-TW" sz="9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240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450BDD-519B-0281-91A4-0A7F901A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49" y="0"/>
            <a:ext cx="1022230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90E1BA-C151-AE81-8DC0-D168C51AEE74}"/>
              </a:ext>
            </a:extLst>
          </p:cNvPr>
          <p:cNvSpPr txBox="1"/>
          <p:nvPr/>
        </p:nvSpPr>
        <p:spPr>
          <a:xfrm>
            <a:off x="6359859" y="6457890"/>
            <a:ext cx="5813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</a:t>
            </a:r>
            <a:r>
              <a:rPr lang="en-US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zFUINzoyMzg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8034F-CFBE-058A-569A-8C1FC1A2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</a:t>
            </a:fld>
            <a:endParaRPr lang="en-TW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E1F9B-5CFF-02D1-9D86-A6E702C0FDF1}"/>
              </a:ext>
            </a:extLst>
          </p:cNvPr>
          <p:cNvGrpSpPr/>
          <p:nvPr/>
        </p:nvGrpSpPr>
        <p:grpSpPr>
          <a:xfrm>
            <a:off x="32552" y="33440"/>
            <a:ext cx="12126896" cy="6791120"/>
            <a:chOff x="32552" y="33440"/>
            <a:chExt cx="12126896" cy="67911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3DA329-F851-6EDB-28CB-2B86DE59847C}"/>
                </a:ext>
              </a:extLst>
            </p:cNvPr>
            <p:cNvGrpSpPr/>
            <p:nvPr/>
          </p:nvGrpSpPr>
          <p:grpSpPr>
            <a:xfrm>
              <a:off x="32552" y="33440"/>
              <a:ext cx="72000" cy="6773120"/>
              <a:chOff x="32552" y="33440"/>
              <a:chExt cx="72000" cy="677312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15318A-F65D-10A7-1FF1-B4AD75B0209D}"/>
                  </a:ext>
                </a:extLst>
              </p:cNvPr>
              <p:cNvSpPr/>
              <p:nvPr/>
            </p:nvSpPr>
            <p:spPr>
              <a:xfrm>
                <a:off x="32552" y="334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3462FE-22A0-BBD3-3A9C-2F04D17BB4B9}"/>
                  </a:ext>
                </a:extLst>
              </p:cNvPr>
              <p:cNvSpPr/>
              <p:nvPr/>
            </p:nvSpPr>
            <p:spPr>
              <a:xfrm>
                <a:off x="68552" y="67705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693229-97F2-D760-6AB3-2CA2343D029D}"/>
                </a:ext>
              </a:extLst>
            </p:cNvPr>
            <p:cNvGrpSpPr/>
            <p:nvPr/>
          </p:nvGrpSpPr>
          <p:grpSpPr>
            <a:xfrm>
              <a:off x="12087448" y="51440"/>
              <a:ext cx="72000" cy="6773120"/>
              <a:chOff x="184952" y="185840"/>
              <a:chExt cx="72000" cy="67731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FEFAB56-16BB-083B-B056-A66851D131F8}"/>
                  </a:ext>
                </a:extLst>
              </p:cNvPr>
              <p:cNvSpPr/>
              <p:nvPr/>
            </p:nvSpPr>
            <p:spPr>
              <a:xfrm>
                <a:off x="184952" y="1858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CDE74B-FC5D-917F-5058-E81A9409C42B}"/>
                  </a:ext>
                </a:extLst>
              </p:cNvPr>
              <p:cNvSpPr/>
              <p:nvPr/>
            </p:nvSpPr>
            <p:spPr>
              <a:xfrm>
                <a:off x="220952" y="69229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5469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50</a:t>
            </a:fld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61257" y="1812472"/>
            <a:ext cx="116694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TW"/>
            </a:defPPr>
            <a:lvl1pPr algn="ctr">
              <a:defRPr sz="3200"/>
            </a:lvl1pPr>
          </a:lstStyle>
          <a:p>
            <a:r>
              <a:rPr lang="en-TW" dirty="0"/>
              <a:t>4. Molecular dynamics with LAMMPS (&amp; Python)</a:t>
            </a:r>
          </a:p>
          <a:p>
            <a:endParaRPr lang="en-US" dirty="0"/>
          </a:p>
          <a:p>
            <a:r>
              <a:rPr lang="en-US" dirty="0" err="1"/>
              <a:t>LAMMPS</a:t>
            </a:r>
            <a:r>
              <a:rPr lang="en-US" dirty="0"/>
              <a:t> stands for: </a:t>
            </a:r>
          </a:p>
          <a:p>
            <a:r>
              <a:rPr lang="en-US" b="1" dirty="0">
                <a:solidFill>
                  <a:srgbClr val="0000FF"/>
                </a:solidFill>
              </a:rPr>
              <a:t>L</a:t>
            </a:r>
            <a:r>
              <a:rPr lang="en-US" dirty="0"/>
              <a:t>arge-scale </a:t>
            </a:r>
            <a:r>
              <a:rPr lang="en-US" b="1" dirty="0">
                <a:solidFill>
                  <a:srgbClr val="0000FF"/>
                </a:solidFill>
              </a:rPr>
              <a:t>A</a:t>
            </a:r>
            <a:r>
              <a:rPr lang="en-US" dirty="0"/>
              <a:t>tomic/</a:t>
            </a:r>
            <a:r>
              <a:rPr lang="en-US" b="1" dirty="0">
                <a:solidFill>
                  <a:srgbClr val="0000FF"/>
                </a:solidFill>
              </a:rPr>
              <a:t>M</a:t>
            </a:r>
            <a:r>
              <a:rPr lang="en-US" dirty="0"/>
              <a:t>olecular </a:t>
            </a:r>
            <a:r>
              <a:rPr lang="en-US" b="1" dirty="0">
                <a:solidFill>
                  <a:srgbClr val="0000FF"/>
                </a:solidFill>
              </a:rPr>
              <a:t>M</a:t>
            </a:r>
            <a:r>
              <a:rPr lang="en-US" dirty="0"/>
              <a:t>assively </a:t>
            </a:r>
            <a:r>
              <a:rPr lang="en-US" b="1" dirty="0">
                <a:solidFill>
                  <a:srgbClr val="0000FF"/>
                </a:solidFill>
              </a:rPr>
              <a:t>P</a:t>
            </a:r>
            <a:r>
              <a:rPr lang="en-US" dirty="0"/>
              <a:t>arallel </a:t>
            </a:r>
            <a:r>
              <a:rPr lang="en-US" b="1" dirty="0">
                <a:solidFill>
                  <a:srgbClr val="0000FF"/>
                </a:solidFill>
              </a:rPr>
              <a:t>S</a:t>
            </a:r>
            <a:r>
              <a:rPr lang="en-US" dirty="0"/>
              <a:t>imulator</a:t>
            </a:r>
          </a:p>
          <a:p>
            <a:endParaRPr lang="en-TW" dirty="0"/>
          </a:p>
          <a:p>
            <a:r>
              <a:rPr lang="en-US" dirty="0">
                <a:hlinkClick r:id="rId2"/>
              </a:rPr>
              <a:t>https://www.lammps.org/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en-US" dirty="0"/>
              <a:t>(macOS, Linux, Windows</a:t>
            </a:r>
            <a:r>
              <a:rPr lang="en-TW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EDF15-98A8-D6F2-C171-E9D763D67EBD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31:00</a:t>
            </a:r>
          </a:p>
        </p:txBody>
      </p:sp>
    </p:spTree>
    <p:extLst>
      <p:ext uri="{BB962C8B-B14F-4D97-AF65-F5344CB8AC3E}">
        <p14:creationId xmlns:p14="http://schemas.microsoft.com/office/powerpoint/2010/main" val="3382652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51</a:t>
            </a:fld>
            <a:endParaRPr lang="en-TW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D59036-D6A5-356F-F682-8D33CA8007F0}"/>
              </a:ext>
            </a:extLst>
          </p:cNvPr>
          <p:cNvGrpSpPr/>
          <p:nvPr/>
        </p:nvGrpSpPr>
        <p:grpSpPr>
          <a:xfrm>
            <a:off x="0" y="1129946"/>
            <a:ext cx="6350000" cy="5728054"/>
            <a:chOff x="0" y="1129946"/>
            <a:chExt cx="6350000" cy="57280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3D0E43-7437-998B-FF10-706020E3B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29946"/>
              <a:ext cx="6350000" cy="5728054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3F30EC-85F0-B59C-06D6-C6B6993FAEAE}"/>
                </a:ext>
              </a:extLst>
            </p:cNvPr>
            <p:cNvSpPr/>
            <p:nvPr/>
          </p:nvSpPr>
          <p:spPr>
            <a:xfrm>
              <a:off x="0" y="1172538"/>
              <a:ext cx="3479800" cy="70706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2F3AF3E-9938-7536-D223-57F0168E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33" y="0"/>
            <a:ext cx="535313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8D0BEE-603D-9098-5AD4-62EAF49174EB}"/>
              </a:ext>
            </a:extLst>
          </p:cNvPr>
          <p:cNvSpPr txBox="1"/>
          <p:nvPr/>
        </p:nvSpPr>
        <p:spPr>
          <a:xfrm>
            <a:off x="288968" y="101600"/>
            <a:ext cx="6607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/>
              <a:t>Over 6,000 papers per year!</a:t>
            </a:r>
            <a:r>
              <a:rPr lang="en-TW" sz="2000" dirty="0"/>
              <a:t> </a:t>
            </a:r>
          </a:p>
          <a:p>
            <a:pPr algn="ctr"/>
            <a:r>
              <a:rPr lang="en-TW" sz="2000" dirty="0"/>
              <a:t>"LAMMPS molecular dynamics"</a:t>
            </a:r>
          </a:p>
        </p:txBody>
      </p:sp>
    </p:spTree>
    <p:extLst>
      <p:ext uri="{BB962C8B-B14F-4D97-AF65-F5344CB8AC3E}">
        <p14:creationId xmlns:p14="http://schemas.microsoft.com/office/powerpoint/2010/main" val="1714486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52</a:t>
            </a:fld>
            <a:endParaRPr lang="en-TW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A5E855-DE6E-4CF7-CE79-F83C087AAC42}"/>
              </a:ext>
            </a:extLst>
          </p:cNvPr>
          <p:cNvGrpSpPr/>
          <p:nvPr/>
        </p:nvGrpSpPr>
        <p:grpSpPr>
          <a:xfrm>
            <a:off x="0" y="136525"/>
            <a:ext cx="12192000" cy="5274632"/>
            <a:chOff x="0" y="136525"/>
            <a:chExt cx="12192000" cy="5274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C1D821-A5FC-9008-45C1-7563B66CA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6525"/>
              <a:ext cx="12192000" cy="5274632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72597F6-8EEA-CDB9-40A1-BADD29F3736C}"/>
                </a:ext>
              </a:extLst>
            </p:cNvPr>
            <p:cNvSpPr/>
            <p:nvPr/>
          </p:nvSpPr>
          <p:spPr>
            <a:xfrm>
              <a:off x="38100" y="3708400"/>
              <a:ext cx="5499100" cy="54610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AE7BCB5-C57F-838E-BA59-C1CA472DFB2B}"/>
                </a:ext>
              </a:extLst>
            </p:cNvPr>
            <p:cNvSpPr/>
            <p:nvPr/>
          </p:nvSpPr>
          <p:spPr>
            <a:xfrm>
              <a:off x="3937000" y="2870199"/>
              <a:ext cx="4406900" cy="29210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</p:spTree>
    <p:extLst>
      <p:ext uri="{BB962C8B-B14F-4D97-AF65-F5344CB8AC3E}">
        <p14:creationId xmlns:p14="http://schemas.microsoft.com/office/powerpoint/2010/main" val="1587139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53</a:t>
            </a:fld>
            <a:endParaRPr lang="en-TW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A606BE-3221-EB12-1E5A-ED2AE49F3393}"/>
              </a:ext>
            </a:extLst>
          </p:cNvPr>
          <p:cNvGrpSpPr/>
          <p:nvPr/>
        </p:nvGrpSpPr>
        <p:grpSpPr>
          <a:xfrm>
            <a:off x="4396827" y="0"/>
            <a:ext cx="7284545" cy="6858000"/>
            <a:chOff x="3698327" y="0"/>
            <a:chExt cx="7284545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BB239F-1959-8FF0-9DAD-849F6E28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8327" y="0"/>
              <a:ext cx="3499945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0FB095-85A7-0ABE-70A0-CD1C252E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8272" y="190500"/>
              <a:ext cx="3784600" cy="66675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F4A7AD4-E80A-4110-269A-A117D23BFADC}"/>
                </a:ext>
              </a:extLst>
            </p:cNvPr>
            <p:cNvSpPr/>
            <p:nvPr/>
          </p:nvSpPr>
          <p:spPr>
            <a:xfrm>
              <a:off x="3797300" y="2870199"/>
              <a:ext cx="1651000" cy="179070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2B1CB0C-5719-122A-7BAB-200099A0BA7E}"/>
                </a:ext>
              </a:extLst>
            </p:cNvPr>
            <p:cNvSpPr/>
            <p:nvPr/>
          </p:nvSpPr>
          <p:spPr>
            <a:xfrm>
              <a:off x="3797300" y="5372099"/>
              <a:ext cx="1930400" cy="72390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F7BC17F-6705-1836-BDAB-371896528394}"/>
                </a:ext>
              </a:extLst>
            </p:cNvPr>
            <p:cNvSpPr/>
            <p:nvPr/>
          </p:nvSpPr>
          <p:spPr>
            <a:xfrm>
              <a:off x="7378700" y="990599"/>
              <a:ext cx="2743200" cy="45720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96E30B2-A215-9098-92B3-C79B04D4683A}"/>
                </a:ext>
              </a:extLst>
            </p:cNvPr>
            <p:cNvSpPr/>
            <p:nvPr/>
          </p:nvSpPr>
          <p:spPr>
            <a:xfrm>
              <a:off x="7327899" y="2666999"/>
              <a:ext cx="1848945" cy="270509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3A67918-64AC-4DDD-2909-3003FC712386}"/>
              </a:ext>
            </a:extLst>
          </p:cNvPr>
          <p:cNvSpPr txBox="1"/>
          <p:nvPr/>
        </p:nvSpPr>
        <p:spPr>
          <a:xfrm>
            <a:off x="165099" y="392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dirty="0"/>
              <a:t>https://docs.lammps.org/Manual.html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C0A7C-5C21-5FC1-4F69-E9E58F36888C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32:00</a:t>
            </a:r>
          </a:p>
        </p:txBody>
      </p:sp>
    </p:spTree>
    <p:extLst>
      <p:ext uri="{BB962C8B-B14F-4D97-AF65-F5344CB8AC3E}">
        <p14:creationId xmlns:p14="http://schemas.microsoft.com/office/powerpoint/2010/main" val="2204972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B8514A-AAB0-50AA-4E9D-F42CCF2B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54</a:t>
            </a:fld>
            <a:endParaRPr lang="en-TW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E5A233-3187-A110-00CB-69A8FF44A81E}"/>
              </a:ext>
            </a:extLst>
          </p:cNvPr>
          <p:cNvGrpSpPr/>
          <p:nvPr/>
        </p:nvGrpSpPr>
        <p:grpSpPr>
          <a:xfrm>
            <a:off x="7488862" y="0"/>
            <a:ext cx="4101592" cy="3470148"/>
            <a:chOff x="7488862" y="0"/>
            <a:chExt cx="4101592" cy="34701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FB949B-EF68-B2E0-2622-700FF4827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8862" y="0"/>
              <a:ext cx="4101592" cy="34701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7ED4EA-B14E-6E7F-1174-FBD017425D7B}"/>
                </a:ext>
              </a:extLst>
            </p:cNvPr>
            <p:cNvSpPr txBox="1"/>
            <p:nvPr/>
          </p:nvSpPr>
          <p:spPr>
            <a:xfrm>
              <a:off x="9982200" y="2063234"/>
              <a:ext cx="1608254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TW" dirty="0"/>
                <a:t>QdygibMW1AI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46BD86-3158-B54D-5678-DB3674040D5D}"/>
              </a:ext>
            </a:extLst>
          </p:cNvPr>
          <p:cNvGrpSpPr/>
          <p:nvPr/>
        </p:nvGrpSpPr>
        <p:grpSpPr>
          <a:xfrm>
            <a:off x="1109959" y="18000"/>
            <a:ext cx="5132943" cy="3420000"/>
            <a:chOff x="1109959" y="18000"/>
            <a:chExt cx="5132943" cy="342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8C99AB-23E1-D730-C5D2-7801FAA90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959" y="18000"/>
              <a:ext cx="5132943" cy="342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F0EF6A-7EC7-948A-064A-23DCB9913105}"/>
                </a:ext>
              </a:extLst>
            </p:cNvPr>
            <p:cNvSpPr txBox="1"/>
            <p:nvPr/>
          </p:nvSpPr>
          <p:spPr>
            <a:xfrm>
              <a:off x="4499594" y="2063234"/>
              <a:ext cx="1608254" cy="369332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vSmq2IjktYA</a:t>
              </a:r>
              <a:endParaRPr lang="en-TW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4B0945-2F99-6A62-AC79-A1DE3FD9CD8D}"/>
              </a:ext>
            </a:extLst>
          </p:cNvPr>
          <p:cNvGrpSpPr/>
          <p:nvPr/>
        </p:nvGrpSpPr>
        <p:grpSpPr>
          <a:xfrm>
            <a:off x="7073753" y="3438000"/>
            <a:ext cx="5118247" cy="3420000"/>
            <a:chOff x="7073753" y="3438000"/>
            <a:chExt cx="5118247" cy="342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C831F2-D3B7-1248-51ED-9C8BCE01C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3753" y="3438000"/>
              <a:ext cx="5118247" cy="34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4EF6D-827B-4449-AB24-5EC76849861F}"/>
                </a:ext>
              </a:extLst>
            </p:cNvPr>
            <p:cNvSpPr txBox="1"/>
            <p:nvPr/>
          </p:nvSpPr>
          <p:spPr>
            <a:xfrm>
              <a:off x="9745546" y="5559553"/>
              <a:ext cx="1608254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GXA2PyqKYdY</a:t>
              </a:r>
              <a:endParaRPr lang="en-TW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6588D2-F51B-3719-EC72-6DFF3CE48AAD}"/>
              </a:ext>
            </a:extLst>
          </p:cNvPr>
          <p:cNvGrpSpPr/>
          <p:nvPr/>
        </p:nvGrpSpPr>
        <p:grpSpPr>
          <a:xfrm>
            <a:off x="1096588" y="3315637"/>
            <a:ext cx="5159687" cy="3420000"/>
            <a:chOff x="1096588" y="3315637"/>
            <a:chExt cx="5159687" cy="34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A6CD9C-C5F0-17DD-FDEF-4FF1522AE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6588" y="3315637"/>
              <a:ext cx="5159687" cy="342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DF7F6-1B46-7925-42FC-16AD8D7C4B4B}"/>
                </a:ext>
              </a:extLst>
            </p:cNvPr>
            <p:cNvSpPr txBox="1"/>
            <p:nvPr/>
          </p:nvSpPr>
          <p:spPr>
            <a:xfrm>
              <a:off x="4499594" y="5372871"/>
              <a:ext cx="1608254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7Ila18g8zSY</a:t>
              </a:r>
              <a:endParaRPr lang="en-TW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15E4BF-7A3C-37F5-287F-F2583CFD0AA8}"/>
              </a:ext>
            </a:extLst>
          </p:cNvPr>
          <p:cNvSpPr txBox="1"/>
          <p:nvPr/>
        </p:nvSpPr>
        <p:spPr>
          <a:xfrm>
            <a:off x="7725103" y="860466"/>
            <a:ext cx="335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omic Sans MS" panose="030F0902030302020204" pitchFamily="66" charset="0"/>
              </a:rPr>
              <a:t>excellent detailed explanation of input files</a:t>
            </a:r>
            <a:endParaRPr lang="en-TW" i="1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16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B8514A-AAB0-50AA-4E9D-F42CCF2B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55</a:t>
            </a:fld>
            <a:endParaRPr lang="en-TW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70702E-1B40-ADAD-6DF3-C7475C0AE63E}"/>
              </a:ext>
            </a:extLst>
          </p:cNvPr>
          <p:cNvGrpSpPr/>
          <p:nvPr/>
        </p:nvGrpSpPr>
        <p:grpSpPr>
          <a:xfrm>
            <a:off x="782224" y="0"/>
            <a:ext cx="10627551" cy="6858000"/>
            <a:chOff x="782224" y="0"/>
            <a:chExt cx="1062755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BC96E6-E4E4-611E-2A43-DFA04320A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224" y="0"/>
              <a:ext cx="10627551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841354-ED04-CD50-A9F2-64FD13FEDD69}"/>
                </a:ext>
              </a:extLst>
            </p:cNvPr>
            <p:cNvSpPr txBox="1"/>
            <p:nvPr/>
          </p:nvSpPr>
          <p:spPr>
            <a:xfrm>
              <a:off x="1447800" y="723384"/>
              <a:ext cx="3467100" cy="400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TW" sz="2000" dirty="0"/>
                <a:t>https://youtu.be/R6A3fS1N9vk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84E9BF-13C6-E50B-7ACE-E6D02E70E1C3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33:00</a:t>
            </a:r>
          </a:p>
        </p:txBody>
      </p:sp>
    </p:spTree>
    <p:extLst>
      <p:ext uri="{BB962C8B-B14F-4D97-AF65-F5344CB8AC3E}">
        <p14:creationId xmlns:p14="http://schemas.microsoft.com/office/powerpoint/2010/main" val="4065725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C99AB-23E1-D730-C5D2-7801FAA9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59" y="18000"/>
            <a:ext cx="5132943" cy="34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1D564-4437-A240-5CFE-81B5974A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753" y="0"/>
            <a:ext cx="5135896" cy="34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6CD9C-C5F0-17DD-FDEF-4FF1522AE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88" y="3315637"/>
            <a:ext cx="5159687" cy="34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C831F2-D3B7-1248-51ED-9C8BCE01C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753" y="3438000"/>
            <a:ext cx="5118247" cy="3420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B8514A-AAB0-50AA-4E9D-F42CCF2B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13538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1A347D-7AD3-792A-C39A-F5FA4469CEC9}"/>
              </a:ext>
            </a:extLst>
          </p:cNvPr>
          <p:cNvSpPr txBox="1"/>
          <p:nvPr/>
        </p:nvSpPr>
        <p:spPr>
          <a:xfrm>
            <a:off x="793673" y="1779091"/>
            <a:ext cx="106046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LAMMPS</a:t>
            </a:r>
            <a:r>
              <a:rPr lang="en-US" sz="2400" dirty="0"/>
              <a:t> Latin American Introductory School on Parallel Programming and Parallel Architecture for High-Performance Computing Dr. Richard Berger </a:t>
            </a:r>
            <a:r>
              <a:rPr lang="en-US" sz="2400" dirty="0" err="1"/>
              <a:t>lammps.pdf</a:t>
            </a:r>
            <a:endParaRPr lang="en-US" sz="2400" dirty="0"/>
          </a:p>
          <a:p>
            <a:endParaRPr lang="en-US" sz="2400" dirty="0"/>
          </a:p>
          <a:p>
            <a:r>
              <a:rPr lang="en-TW" sz="2400" dirty="0"/>
              <a:t>https://docs.lammps.org/Python_head.html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EC08-B182-2724-5072-85830581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94904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6BC9AAE-2B46-5314-CBC0-D41CC662350B}"/>
              </a:ext>
            </a:extLst>
          </p:cNvPr>
          <p:cNvGrpSpPr/>
          <p:nvPr/>
        </p:nvGrpSpPr>
        <p:grpSpPr>
          <a:xfrm>
            <a:off x="4262440" y="977905"/>
            <a:ext cx="6705600" cy="4445000"/>
            <a:chOff x="2619376" y="377825"/>
            <a:chExt cx="6705600" cy="4445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F0A5AF-19ED-2FBF-E4AE-734D59E509C1}"/>
                </a:ext>
              </a:extLst>
            </p:cNvPr>
            <p:cNvSpPr/>
            <p:nvPr/>
          </p:nvSpPr>
          <p:spPr>
            <a:xfrm>
              <a:off x="5357814" y="2600325"/>
              <a:ext cx="942974" cy="160833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C931BD-63AB-86DD-1AE4-B7742F02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376" y="377825"/>
              <a:ext cx="6705600" cy="4445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00F11FA-F2C8-AA66-2873-5A0182451A13}"/>
                </a:ext>
              </a:extLst>
            </p:cNvPr>
            <p:cNvGrpSpPr/>
            <p:nvPr/>
          </p:nvGrpSpPr>
          <p:grpSpPr>
            <a:xfrm>
              <a:off x="5182144" y="2094298"/>
              <a:ext cx="1174814" cy="1617155"/>
              <a:chOff x="5182144" y="2094298"/>
              <a:chExt cx="1174814" cy="161715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4C9B536-1B3E-5666-44DC-22970960EB5A}"/>
                  </a:ext>
                </a:extLst>
              </p:cNvPr>
              <p:cNvGrpSpPr/>
              <p:nvPr/>
            </p:nvGrpSpPr>
            <p:grpSpPr>
              <a:xfrm>
                <a:off x="5182144" y="2893093"/>
                <a:ext cx="696472" cy="818360"/>
                <a:chOff x="5196431" y="3547143"/>
                <a:chExt cx="696472" cy="81836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A4E6991-BFCB-3ACA-B6F9-66AF702494E9}"/>
                    </a:ext>
                  </a:extLst>
                </p:cNvPr>
                <p:cNvSpPr/>
                <p:nvPr/>
              </p:nvSpPr>
              <p:spPr>
                <a:xfrm>
                  <a:off x="5199526" y="3547143"/>
                  <a:ext cx="288000" cy="288000"/>
                </a:xfrm>
                <a:prstGeom prst="ellipse">
                  <a:avLst/>
                </a:prstGeom>
                <a:solidFill>
                  <a:srgbClr val="4A64FF"/>
                </a:solidFill>
                <a:ln w="254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9FD88EE-9927-7D11-E83E-6890A658F32A}"/>
                    </a:ext>
                  </a:extLst>
                </p:cNvPr>
                <p:cNvSpPr/>
                <p:nvPr/>
              </p:nvSpPr>
              <p:spPr>
                <a:xfrm>
                  <a:off x="5196431" y="4077503"/>
                  <a:ext cx="288000" cy="288000"/>
                </a:xfrm>
                <a:prstGeom prst="ellipse">
                  <a:avLst/>
                </a:prstGeom>
                <a:solidFill>
                  <a:srgbClr val="00B0F0"/>
                </a:solidFill>
                <a:ln w="254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8149AF6-EA31-43F0-024C-60E8033737CC}"/>
                    </a:ext>
                  </a:extLst>
                </p:cNvPr>
                <p:cNvSpPr/>
                <p:nvPr/>
              </p:nvSpPr>
              <p:spPr>
                <a:xfrm>
                  <a:off x="5604903" y="3806567"/>
                  <a:ext cx="288000" cy="288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54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F8C4AF5-90A7-4404-CA8E-48C51DE3BD09}"/>
                    </a:ext>
                  </a:extLst>
                </p:cNvPr>
                <p:cNvGrpSpPr/>
                <p:nvPr/>
              </p:nvGrpSpPr>
              <p:grpSpPr>
                <a:xfrm>
                  <a:off x="5340431" y="3679416"/>
                  <a:ext cx="408472" cy="530360"/>
                  <a:chOff x="5340431" y="3547143"/>
                  <a:chExt cx="408472" cy="530360"/>
                </a:xfrm>
              </p:grpSpPr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657A5DA7-0C71-97D6-4119-3C5E8BD57F11}"/>
                      </a:ext>
                    </a:extLst>
                  </p:cNvPr>
                  <p:cNvCxnSpPr>
                    <a:cxnSpLocks/>
                    <a:stCxn id="9" idx="0"/>
                    <a:endCxn id="10" idx="0"/>
                  </p:cNvCxnSpPr>
                  <p:nvPr/>
                </p:nvCxnSpPr>
                <p:spPr>
                  <a:xfrm flipV="1">
                    <a:off x="5340431" y="3806567"/>
                    <a:ext cx="408472" cy="27093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B006D656-8D52-D6AB-C28D-51A02F37AFB5}"/>
                      </a:ext>
                    </a:extLst>
                  </p:cNvPr>
                  <p:cNvCxnSpPr>
                    <a:cxnSpLocks/>
                    <a:stCxn id="10" idx="0"/>
                    <a:endCxn id="8" idx="0"/>
                  </p:cNvCxnSpPr>
                  <p:nvPr/>
                </p:nvCxnSpPr>
                <p:spPr>
                  <a:xfrm flipH="1" flipV="1">
                    <a:off x="5343526" y="3547143"/>
                    <a:ext cx="405377" cy="25942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39E1DE8-B634-DD0F-98B8-0C44DE48553B}"/>
                  </a:ext>
                </a:extLst>
              </p:cNvPr>
              <p:cNvGrpSpPr/>
              <p:nvPr/>
            </p:nvGrpSpPr>
            <p:grpSpPr>
              <a:xfrm>
                <a:off x="5640876" y="2094298"/>
                <a:ext cx="716082" cy="823385"/>
                <a:chOff x="5653630" y="2749324"/>
                <a:chExt cx="716082" cy="823385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BEE68052-A459-8970-0A3A-C26810EFB914}"/>
                    </a:ext>
                  </a:extLst>
                </p:cNvPr>
                <p:cNvSpPr/>
                <p:nvPr/>
              </p:nvSpPr>
              <p:spPr>
                <a:xfrm>
                  <a:off x="5653630" y="3284709"/>
                  <a:ext cx="288000" cy="288000"/>
                </a:xfrm>
                <a:prstGeom prst="ellipse">
                  <a:avLst/>
                </a:prstGeom>
                <a:solidFill>
                  <a:srgbClr val="00B0F0"/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2662E52-E5B7-C106-2BA6-1F6AB4F863C1}"/>
                    </a:ext>
                  </a:extLst>
                </p:cNvPr>
                <p:cNvSpPr/>
                <p:nvPr/>
              </p:nvSpPr>
              <p:spPr>
                <a:xfrm>
                  <a:off x="6081712" y="3037324"/>
                  <a:ext cx="288000" cy="288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7FEF71B-EACE-357D-1515-C56EB88F0E63}"/>
                    </a:ext>
                  </a:extLst>
                </p:cNvPr>
                <p:cNvSpPr/>
                <p:nvPr/>
              </p:nvSpPr>
              <p:spPr>
                <a:xfrm>
                  <a:off x="5685301" y="2749324"/>
                  <a:ext cx="288000" cy="288000"/>
                </a:xfrm>
                <a:prstGeom prst="ellipse">
                  <a:avLst/>
                </a:prstGeom>
                <a:solidFill>
                  <a:srgbClr val="4A64FF"/>
                </a:solidFill>
                <a:ln w="254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W"/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0039C5A-06DB-D88E-FA78-6B55497561D4}"/>
                    </a:ext>
                  </a:extLst>
                </p:cNvPr>
                <p:cNvGrpSpPr/>
                <p:nvPr/>
              </p:nvGrpSpPr>
              <p:grpSpPr>
                <a:xfrm>
                  <a:off x="5803527" y="2899849"/>
                  <a:ext cx="408472" cy="530360"/>
                  <a:chOff x="5340431" y="3547143"/>
                  <a:chExt cx="408472" cy="530360"/>
                </a:xfrm>
              </p:grpSpPr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B54C13BE-BBCF-584B-57A4-893B44D4F5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40431" y="3806567"/>
                    <a:ext cx="408472" cy="270936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3C9A6F76-D5A1-AC98-BC3C-3D98893799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43526" y="3547143"/>
                    <a:ext cx="405377" cy="25942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2EDB37-64A1-4D4F-1FAF-6DA776BD18A0}"/>
                </a:ext>
              </a:extLst>
            </p:cNvPr>
            <p:cNvSpPr/>
            <p:nvPr/>
          </p:nvSpPr>
          <p:spPr>
            <a:xfrm>
              <a:off x="5340433" y="1956089"/>
              <a:ext cx="942974" cy="1608338"/>
            </a:xfrm>
            <a:prstGeom prst="rect">
              <a:avLst/>
            </a:prstGeom>
            <a:noFill/>
            <a:ln w="25400">
              <a:solidFill>
                <a:srgbClr val="00C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7A94CBD-62CF-7F48-09FB-0F2971FE87F5}"/>
              </a:ext>
            </a:extLst>
          </p:cNvPr>
          <p:cNvSpPr txBox="1"/>
          <p:nvPr/>
        </p:nvSpPr>
        <p:spPr>
          <a:xfrm>
            <a:off x="-47282" y="6448235"/>
            <a:ext cx="12232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1400" dirty="0"/>
              <a:t>https://www.researchgate.net/figure/Color-online-Top-view-of-the-high-symmetry-adsorption-sites-fcc-hcp-bridge-and-top-on_fig1_235523155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F50BE-C51B-5FA0-AC98-45F6CC2053E2}"/>
              </a:ext>
            </a:extLst>
          </p:cNvPr>
          <p:cNvSpPr txBox="1"/>
          <p:nvPr/>
        </p:nvSpPr>
        <p:spPr>
          <a:xfrm>
            <a:off x="-20677" y="1401862"/>
            <a:ext cx="104056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step_x =  a_111 =  a_fcc/root2</a:t>
            </a:r>
          </a:p>
          <a:p>
            <a:endParaRPr lang="en-TW" dirty="0"/>
          </a:p>
          <a:p>
            <a:r>
              <a:rPr lang="en-TW" dirty="0"/>
              <a:t>step_y = a_111 * root3</a:t>
            </a:r>
          </a:p>
          <a:p>
            <a:r>
              <a:rPr lang="en-TW" dirty="0"/>
              <a:t>     = (root3/root2) * a_fcc</a:t>
            </a:r>
          </a:p>
          <a:p>
            <a:endParaRPr lang="en-TW" dirty="0"/>
          </a:p>
          <a:p>
            <a:r>
              <a:rPr lang="en-TW" dirty="0"/>
              <a:t>step_z = a_fcc / root3</a:t>
            </a:r>
          </a:p>
          <a:p>
            <a:endParaRPr lang="en-TW" dirty="0"/>
          </a:p>
          <a:p>
            <a:r>
              <a:rPr lang="en-TW" dirty="0"/>
              <a:t>dx = [0,    0.5,    0  ]* a_111   </a:t>
            </a:r>
          </a:p>
          <a:p>
            <a:r>
              <a:rPr lang="en-TW" dirty="0"/>
              <a:t>dx = [0,    1/root8,    0] * a_fcc</a:t>
            </a:r>
          </a:p>
          <a:p>
            <a:endParaRPr lang="en-TW" dirty="0"/>
          </a:p>
          <a:p>
            <a:r>
              <a:rPr lang="en-TW" dirty="0"/>
              <a:t>dy = [0,    (1/3)*root3/2,  (2/3)* root3/2] * a_111 </a:t>
            </a:r>
          </a:p>
          <a:p>
            <a:r>
              <a:rPr lang="en-TW" dirty="0"/>
              <a:t>dy = [0,    1/root24,    1/root6] * a_fcc</a:t>
            </a:r>
          </a:p>
          <a:p>
            <a:endParaRPr lang="en-TW" dirty="0"/>
          </a:p>
          <a:p>
            <a:r>
              <a:rPr lang="en-TW" dirty="0"/>
              <a:t>dz = [0,    0,    0] * a_111</a:t>
            </a:r>
          </a:p>
          <a:p>
            <a:r>
              <a:rPr lang="en-TW" dirty="0"/>
              <a:t>dz = [0,    0,    0] * a_fcc</a:t>
            </a:r>
          </a:p>
          <a:p>
            <a:endParaRPr lang="en-TW" dirty="0"/>
          </a:p>
          <a:p>
            <a:r>
              <a:rPr lang="en-TW" dirty="0"/>
              <a:t>atom_2 = [0.5,     root3/2,    0] * a_111</a:t>
            </a:r>
          </a:p>
          <a:p>
            <a:r>
              <a:rPr lang="en-TW" dirty="0"/>
              <a:t>atom_2 = [1/root8,    root3/root8,    0] * a_fcc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21405D9-F773-D976-90D9-76239FAD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00999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C2A7CA-FA6F-9DDE-CC2F-107103147317}"/>
              </a:ext>
            </a:extLst>
          </p:cNvPr>
          <p:cNvSpPr txBox="1"/>
          <p:nvPr/>
        </p:nvSpPr>
        <p:spPr>
          <a:xfrm>
            <a:off x="92766" y="189460"/>
            <a:ext cx="1192506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LAMMPS</a:t>
            </a:r>
            <a:r>
              <a:rPr lang="en-US" sz="2800" dirty="0">
                <a:solidFill>
                  <a:srgbClr val="0000FF"/>
                </a:solidFill>
              </a:rPr>
              <a:t> demo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  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fccbox_v02.py</a:t>
            </a:r>
            <a:r>
              <a:rPr lang="en-US" sz="2800" dirty="0"/>
              <a:t>     (generates  </a:t>
            </a:r>
            <a:r>
              <a:rPr lang="en-US" sz="2800" dirty="0" err="1"/>
              <a:t>atoms.input</a:t>
            </a:r>
            <a:r>
              <a:rPr lang="en-US" sz="2800" dirty="0"/>
              <a:t>  file)</a:t>
            </a:r>
          </a:p>
          <a:p>
            <a:r>
              <a:rPr lang="en-US" sz="2800" dirty="0"/>
              <a:t>   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fccbox_v02.in  </a:t>
            </a:r>
            <a:r>
              <a:rPr lang="en-US" sz="2800" dirty="0"/>
              <a:t>(written by hand this time)</a:t>
            </a:r>
          </a:p>
          <a:p>
            <a:endParaRPr lang="en-US" sz="2800" dirty="0"/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activate my-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lammps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-env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lmp_serial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-in fccbox_v02.in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err="1">
                <a:solidFill>
                  <a:srgbClr val="0000FF"/>
                </a:solidFill>
              </a:rPr>
              <a:t>OVITO</a:t>
            </a:r>
            <a:r>
              <a:rPr lang="en-US" sz="2800" dirty="0">
                <a:solidFill>
                  <a:srgbClr val="0000FF"/>
                </a:solidFill>
              </a:rPr>
              <a:t> demo</a:t>
            </a:r>
          </a:p>
          <a:p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wow.mov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>
                <a:solidFill>
                  <a:srgbClr val="0000FF"/>
                </a:solidFill>
              </a:rPr>
              <a:t>BLENDER demos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/Applications/blender2.app/Contents/MacOS/blender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B03F8-6ADD-8A8E-99E1-2B7CE64D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59</a:t>
            </a:fld>
            <a:endParaRPr lang="en-TW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DB2F8-297E-B0B7-EC13-8309DC0396E5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34:00</a:t>
            </a:r>
          </a:p>
        </p:txBody>
      </p:sp>
    </p:spTree>
    <p:extLst>
      <p:ext uri="{BB962C8B-B14F-4D97-AF65-F5344CB8AC3E}">
        <p14:creationId xmlns:p14="http://schemas.microsoft.com/office/powerpoint/2010/main" val="396547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8034F-CFBE-058A-569A-8C1FC1A2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6</a:t>
            </a:fld>
            <a:endParaRPr lang="en-TW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E1F9B-5CFF-02D1-9D86-A6E702C0FDF1}"/>
              </a:ext>
            </a:extLst>
          </p:cNvPr>
          <p:cNvGrpSpPr/>
          <p:nvPr/>
        </p:nvGrpSpPr>
        <p:grpSpPr>
          <a:xfrm>
            <a:off x="32552" y="33440"/>
            <a:ext cx="12126896" cy="6791120"/>
            <a:chOff x="32552" y="33440"/>
            <a:chExt cx="12126896" cy="67911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3DA329-F851-6EDB-28CB-2B86DE59847C}"/>
                </a:ext>
              </a:extLst>
            </p:cNvPr>
            <p:cNvGrpSpPr/>
            <p:nvPr/>
          </p:nvGrpSpPr>
          <p:grpSpPr>
            <a:xfrm>
              <a:off x="32552" y="33440"/>
              <a:ext cx="72000" cy="6773120"/>
              <a:chOff x="32552" y="33440"/>
              <a:chExt cx="72000" cy="677312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15318A-F65D-10A7-1FF1-B4AD75B0209D}"/>
                  </a:ext>
                </a:extLst>
              </p:cNvPr>
              <p:cNvSpPr/>
              <p:nvPr/>
            </p:nvSpPr>
            <p:spPr>
              <a:xfrm>
                <a:off x="32552" y="334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3462FE-22A0-BBD3-3A9C-2F04D17BB4B9}"/>
                  </a:ext>
                </a:extLst>
              </p:cNvPr>
              <p:cNvSpPr/>
              <p:nvPr/>
            </p:nvSpPr>
            <p:spPr>
              <a:xfrm>
                <a:off x="68552" y="67705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693229-97F2-D760-6AB3-2CA2343D029D}"/>
                </a:ext>
              </a:extLst>
            </p:cNvPr>
            <p:cNvGrpSpPr/>
            <p:nvPr/>
          </p:nvGrpSpPr>
          <p:grpSpPr>
            <a:xfrm>
              <a:off x="12087448" y="51440"/>
              <a:ext cx="72000" cy="6773120"/>
              <a:chOff x="184952" y="185840"/>
              <a:chExt cx="72000" cy="67731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FEFAB56-16BB-083B-B056-A66851D131F8}"/>
                  </a:ext>
                </a:extLst>
              </p:cNvPr>
              <p:cNvSpPr/>
              <p:nvPr/>
            </p:nvSpPr>
            <p:spPr>
              <a:xfrm>
                <a:off x="184952" y="1858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CDE74B-FC5D-917F-5058-E81A9409C42B}"/>
                  </a:ext>
                </a:extLst>
              </p:cNvPr>
              <p:cNvSpPr/>
              <p:nvPr/>
            </p:nvSpPr>
            <p:spPr>
              <a:xfrm>
                <a:off x="220952" y="69229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3A023D1-A8B3-7308-7488-31D4021C6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2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60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61257" y="2688772"/>
            <a:ext cx="11669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TW"/>
            </a:defPPr>
            <a:lvl1pPr algn="ctr">
              <a:defRPr sz="3200"/>
            </a:lvl1pPr>
          </a:lstStyle>
          <a:p>
            <a:pPr>
              <a:spcAft>
                <a:spcPts val="1800"/>
              </a:spcAft>
            </a:pPr>
            <a:r>
              <a:rPr lang="en-TW" sz="9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96034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61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EBB91-DB81-0C11-42B9-16C27624D37D}"/>
              </a:ext>
            </a:extLst>
          </p:cNvPr>
          <p:cNvSpPr txBox="1"/>
          <p:nvPr/>
        </p:nvSpPr>
        <p:spPr>
          <a:xfrm>
            <a:off x="261257" y="2688772"/>
            <a:ext cx="11669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TW"/>
            </a:defPPr>
            <a:lvl1pPr algn="ctr">
              <a:defRPr sz="3200"/>
            </a:lvl1pPr>
          </a:lstStyle>
          <a:p>
            <a:pPr marL="457200" indent="-457200">
              <a:spcAft>
                <a:spcPts val="1800"/>
              </a:spcAft>
              <a:buFont typeface="+mj-lt"/>
              <a:buAutoNum type="arabicPeriod" startAt="5"/>
            </a:pPr>
            <a:r>
              <a:rPr lang="en-TW" dirty="0"/>
              <a:t>Visualization with Blender (&amp; Python)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D41E0-8609-AF93-031B-06B5D7EE5E13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40:00</a:t>
            </a:r>
          </a:p>
        </p:txBody>
      </p:sp>
    </p:spTree>
    <p:extLst>
      <p:ext uri="{BB962C8B-B14F-4D97-AF65-F5344CB8AC3E}">
        <p14:creationId xmlns:p14="http://schemas.microsoft.com/office/powerpoint/2010/main" val="1758868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C25C7-A47B-560B-27CD-9B3F27A3E715}"/>
              </a:ext>
            </a:extLst>
          </p:cNvPr>
          <p:cNvSpPr txBox="1"/>
          <p:nvPr/>
        </p:nvSpPr>
        <p:spPr>
          <a:xfrm>
            <a:off x="442913" y="2528888"/>
            <a:ext cx="45291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dirty="0">
                <a:solidFill>
                  <a:srgbClr val="7030A0"/>
                </a:solidFill>
                <a:latin typeface="Comic Sans MS" panose="030F0902030302020204" pitchFamily="66" charset="0"/>
              </a:rPr>
              <a:t>Thank you for your time!</a:t>
            </a:r>
          </a:p>
          <a:p>
            <a:endParaRPr lang="en-TW" sz="2800" dirty="0">
              <a:solidFill>
                <a:srgbClr val="7030A0"/>
              </a:solidFill>
              <a:latin typeface="Comic Sans MS" panose="030F0902030302020204" pitchFamily="66" charset="0"/>
            </a:endParaRPr>
          </a:p>
          <a:p>
            <a:r>
              <a:rPr lang="en-TW" sz="2800" dirty="0">
                <a:solidFill>
                  <a:srgbClr val="7030A0"/>
                </a:solidFill>
                <a:latin typeface="Comic Sans MS" panose="030F0902030302020204" pitchFamily="66" charset="0"/>
              </a:rPr>
              <a:t>david.mikolas1@gmail.com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34BB2-C955-48B2-88E5-4EC3AA00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57" y="0"/>
            <a:ext cx="7053943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B61A-8DF2-D617-56EC-7FCE8541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62</a:t>
            </a:fld>
            <a:endParaRPr lang="en-TW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7E537-C831-608D-B8D1-D218560B8EEC}"/>
              </a:ext>
            </a:extLst>
          </p:cNvPr>
          <p:cNvSpPr txBox="1"/>
          <p:nvPr/>
        </p:nvSpPr>
        <p:spPr>
          <a:xfrm>
            <a:off x="0" y="6581001"/>
            <a:ext cx="71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45:00</a:t>
            </a:r>
          </a:p>
        </p:txBody>
      </p:sp>
    </p:spTree>
    <p:extLst>
      <p:ext uri="{BB962C8B-B14F-4D97-AF65-F5344CB8AC3E}">
        <p14:creationId xmlns:p14="http://schemas.microsoft.com/office/powerpoint/2010/main" val="2750418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45AF7-F5E3-39AF-0D12-A47DD0C0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63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3965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8034F-CFBE-058A-569A-8C1FC1A2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7</a:t>
            </a:fld>
            <a:endParaRPr lang="en-TW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CE1F9B-5CFF-02D1-9D86-A6E702C0FDF1}"/>
              </a:ext>
            </a:extLst>
          </p:cNvPr>
          <p:cNvGrpSpPr/>
          <p:nvPr/>
        </p:nvGrpSpPr>
        <p:grpSpPr>
          <a:xfrm>
            <a:off x="32552" y="33440"/>
            <a:ext cx="12126896" cy="6791120"/>
            <a:chOff x="32552" y="33440"/>
            <a:chExt cx="12126896" cy="67911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3DA329-F851-6EDB-28CB-2B86DE59847C}"/>
                </a:ext>
              </a:extLst>
            </p:cNvPr>
            <p:cNvGrpSpPr/>
            <p:nvPr/>
          </p:nvGrpSpPr>
          <p:grpSpPr>
            <a:xfrm>
              <a:off x="32552" y="33440"/>
              <a:ext cx="72000" cy="6773120"/>
              <a:chOff x="32552" y="33440"/>
              <a:chExt cx="72000" cy="677312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15318A-F65D-10A7-1FF1-B4AD75B0209D}"/>
                  </a:ext>
                </a:extLst>
              </p:cNvPr>
              <p:cNvSpPr/>
              <p:nvPr/>
            </p:nvSpPr>
            <p:spPr>
              <a:xfrm>
                <a:off x="32552" y="334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3462FE-22A0-BBD3-3A9C-2F04D17BB4B9}"/>
                  </a:ext>
                </a:extLst>
              </p:cNvPr>
              <p:cNvSpPr/>
              <p:nvPr/>
            </p:nvSpPr>
            <p:spPr>
              <a:xfrm>
                <a:off x="68552" y="67705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693229-97F2-D760-6AB3-2CA2343D029D}"/>
                </a:ext>
              </a:extLst>
            </p:cNvPr>
            <p:cNvGrpSpPr/>
            <p:nvPr/>
          </p:nvGrpSpPr>
          <p:grpSpPr>
            <a:xfrm>
              <a:off x="12087448" y="51440"/>
              <a:ext cx="72000" cy="6773120"/>
              <a:chOff x="184952" y="185840"/>
              <a:chExt cx="72000" cy="67731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FEFAB56-16BB-083B-B056-A66851D131F8}"/>
                  </a:ext>
                </a:extLst>
              </p:cNvPr>
              <p:cNvSpPr/>
              <p:nvPr/>
            </p:nvSpPr>
            <p:spPr>
              <a:xfrm>
                <a:off x="184952" y="18584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CDE74B-FC5D-917F-5058-E81A9409C42B}"/>
                  </a:ext>
                </a:extLst>
              </p:cNvPr>
              <p:cNvSpPr/>
              <p:nvPr/>
            </p:nvSpPr>
            <p:spPr>
              <a:xfrm>
                <a:off x="220952" y="6922960"/>
                <a:ext cx="36000" cy="3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D8C6291-58A2-4872-E87E-BA35048A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51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DE969-6EB3-BD15-3C3F-19D98AF25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04" y="3346050"/>
            <a:ext cx="4682598" cy="3511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1F66F9-EBEC-6CCB-C7E2-707FF4FA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114799"/>
            <a:ext cx="3657601" cy="27432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59B156A-8512-1083-2A87-1094B8121E8E}"/>
              </a:ext>
            </a:extLst>
          </p:cNvPr>
          <p:cNvGrpSpPr/>
          <p:nvPr/>
        </p:nvGrpSpPr>
        <p:grpSpPr>
          <a:xfrm>
            <a:off x="8505826" y="10716"/>
            <a:ext cx="2891899" cy="4154886"/>
            <a:chOff x="3124202" y="0"/>
            <a:chExt cx="2891899" cy="41548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9D40BC-1FCF-3E11-5155-547109345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4202" y="0"/>
              <a:ext cx="2891899" cy="2168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760EC1-384C-6B2E-0DAC-B5483EB5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2778" y="2007394"/>
              <a:ext cx="2863323" cy="2147492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1FBDEEE-E1A3-A34B-458B-236E4C637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" y="4114797"/>
            <a:ext cx="3657601" cy="2743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BCAD0-F499-9C95-62C6-96EE875EC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3124202" cy="4165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8B70D4-5625-68E2-ACFE-82066D92A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7527" y="7141"/>
            <a:ext cx="5476875" cy="410765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B3F389-440A-2013-0CE1-686E217A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3922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3C2738-FC86-5850-892A-27CA744F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839" y="2704444"/>
            <a:ext cx="5538075" cy="41535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A83BFD-ECF8-F76A-41B3-FA4E71CCC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3429000" cy="2571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AE6EE6-FBB1-2373-8458-5D9FEA15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1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76097-F2C1-9EBF-EA52-D141C1E3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1" y="1"/>
            <a:ext cx="3429000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FFF4D-C235-AF01-0070-F2569A283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86" y="2571752"/>
            <a:ext cx="3214686" cy="4286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1EB7F-FFE4-52A8-A27A-570DC8649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4192" y="2571751"/>
            <a:ext cx="3214685" cy="4286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257BD-35BD-7835-62D9-34447348D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2571751"/>
            <a:ext cx="3214686" cy="428624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DD56BD-719C-1F22-F9C3-26E8E797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D219-D541-4D4A-BC5A-D01FBF295DF0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1136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</TotalTime>
  <Words>2424</Words>
  <Application>Microsoft Macintosh PowerPoint</Application>
  <PresentationFormat>Widescreen</PresentationFormat>
  <Paragraphs>380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Comic Sans MS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336</cp:revision>
  <dcterms:created xsi:type="dcterms:W3CDTF">2022-07-16T08:33:00Z</dcterms:created>
  <dcterms:modified xsi:type="dcterms:W3CDTF">2022-09-04T03:07:14Z</dcterms:modified>
</cp:coreProperties>
</file>